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307" r:id="rId2"/>
    <p:sldId id="349" r:id="rId3"/>
    <p:sldId id="351" r:id="rId4"/>
    <p:sldId id="350" r:id="rId5"/>
    <p:sldId id="354" r:id="rId6"/>
    <p:sldId id="374" r:id="rId7"/>
    <p:sldId id="330" r:id="rId8"/>
    <p:sldId id="331" r:id="rId9"/>
    <p:sldId id="332" r:id="rId10"/>
    <p:sldId id="333" r:id="rId11"/>
    <p:sldId id="336" r:id="rId12"/>
    <p:sldId id="335" r:id="rId13"/>
    <p:sldId id="379" r:id="rId14"/>
    <p:sldId id="361" r:id="rId15"/>
    <p:sldId id="309" r:id="rId16"/>
    <p:sldId id="376" r:id="rId17"/>
    <p:sldId id="378" r:id="rId18"/>
    <p:sldId id="311" r:id="rId19"/>
    <p:sldId id="312" r:id="rId20"/>
    <p:sldId id="313" r:id="rId21"/>
    <p:sldId id="314" r:id="rId22"/>
    <p:sldId id="315" r:id="rId23"/>
    <p:sldId id="322" r:id="rId24"/>
    <p:sldId id="353" r:id="rId25"/>
    <p:sldId id="352" r:id="rId26"/>
    <p:sldId id="372" r:id="rId27"/>
    <p:sldId id="337" r:id="rId28"/>
    <p:sldId id="370" r:id="rId29"/>
    <p:sldId id="371" r:id="rId30"/>
  </p:sldIdLst>
  <p:sldSz cx="9144000" cy="6858000" type="screen4x3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3" autoAdjust="0"/>
    <p:restoredTop sz="94994" autoAdjust="0"/>
  </p:normalViewPr>
  <p:slideViewPr>
    <p:cSldViewPr>
      <p:cViewPr>
        <p:scale>
          <a:sx n="75" d="100"/>
          <a:sy n="75" d="100"/>
        </p:scale>
        <p:origin x="-1536" y="-552"/>
      </p:cViewPr>
      <p:guideLst>
        <p:guide orient="horz" pos="370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427"/>
          </a:xfrm>
          <a:prstGeom prst="rect">
            <a:avLst/>
          </a:prstGeom>
        </p:spPr>
        <p:txBody>
          <a:bodyPr vert="horz" lIns="88331" tIns="44166" rIns="88331" bIns="4416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790" y="1"/>
            <a:ext cx="2949302" cy="496427"/>
          </a:xfrm>
          <a:prstGeom prst="rect">
            <a:avLst/>
          </a:prstGeom>
        </p:spPr>
        <p:txBody>
          <a:bodyPr vert="horz" lIns="88331" tIns="44166" rIns="88331" bIns="44166" rtlCol="0"/>
          <a:lstStyle>
            <a:lvl1pPr algn="r">
              <a:defRPr sz="1200"/>
            </a:lvl1pPr>
          </a:lstStyle>
          <a:p>
            <a:fld id="{8FB885C2-C83F-41AA-9F24-F94A188ECD70}" type="datetimeFigureOut">
              <a:rPr lang="ko-KR" altLang="en-US" smtClean="0"/>
              <a:t>2014-07-10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331" tIns="44166" rIns="88331" bIns="4416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58" y="4720684"/>
            <a:ext cx="5445099" cy="4472471"/>
          </a:xfrm>
          <a:prstGeom prst="rect">
            <a:avLst/>
          </a:prstGeom>
        </p:spPr>
        <p:txBody>
          <a:bodyPr vert="horz" lIns="88331" tIns="44166" rIns="88331" bIns="4416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1369"/>
            <a:ext cx="2949302" cy="496427"/>
          </a:xfrm>
          <a:prstGeom prst="rect">
            <a:avLst/>
          </a:prstGeom>
        </p:spPr>
        <p:txBody>
          <a:bodyPr vert="horz" lIns="88331" tIns="44166" rIns="88331" bIns="4416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790" y="9441369"/>
            <a:ext cx="2949302" cy="496427"/>
          </a:xfrm>
          <a:prstGeom prst="rect">
            <a:avLst/>
          </a:prstGeom>
        </p:spPr>
        <p:txBody>
          <a:bodyPr vert="horz" lIns="88331" tIns="44166" rIns="88331" bIns="44166" rtlCol="0" anchor="b"/>
          <a:lstStyle>
            <a:lvl1pPr algn="r">
              <a:defRPr sz="1200"/>
            </a:lvl1pPr>
          </a:lstStyle>
          <a:p>
            <a:fld id="{5C0D183C-0FCA-430E-AD27-8F9678585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관성의 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움직이는 물체는 계속 움직이려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정지한 물체는 계속 정지하려고 하는 성질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가속도 법칙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움직임을 변화시키려면 힘이 필요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가속도는 가해진 힘의 크기에 의해 비례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21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중력장에서의 물체 움직임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중력이 없다면 관성에 의해 운동 변화 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중력에 의해 포물선운동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75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420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길이 정의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빛의 속도는 모든 관성계에서 일정함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이를 기준으로 거리를 정의하였음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빛의 속도를 정확히 </a:t>
            </a:r>
            <a:r>
              <a:rPr lang="en-US" altLang="ko-KR" dirty="0" smtClean="0"/>
              <a:t>299,792,458 m/s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로 정의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774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56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BIPM </a:t>
            </a:r>
            <a:r>
              <a:rPr lang="ko-KR" altLang="en-US" dirty="0" smtClean="0"/>
              <a:t>방문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보여줄까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20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항성의 에너지 원은 </a:t>
            </a:r>
            <a:r>
              <a:rPr lang="en-US" altLang="ko-KR" dirty="0" smtClean="0"/>
              <a:t>? </a:t>
            </a:r>
            <a:r>
              <a:rPr lang="ko-KR" altLang="en-US" dirty="0" smtClean="0"/>
              <a:t>수소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수소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헬륨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핵융합 에너지</a:t>
            </a:r>
            <a:r>
              <a:rPr lang="en-US" altLang="ko-KR" dirty="0" smtClean="0">
                <a:sym typeface="Wingdings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93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안정된 원자의 양성자와 중성자의 비율은 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핵 물리 영역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불안정한 핵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핵분열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핵 에너지</a:t>
            </a:r>
            <a:endParaRPr lang="en-US" altLang="ko-KR" dirty="0" smtClean="0"/>
          </a:p>
          <a:p>
            <a:r>
              <a:rPr lang="ko-KR" altLang="en-US" dirty="0" smtClean="0"/>
              <a:t>원자량 </a:t>
            </a:r>
            <a:r>
              <a:rPr lang="en-US" altLang="ko-KR" dirty="0" smtClean="0"/>
              <a:t>235 </a:t>
            </a:r>
            <a:r>
              <a:rPr lang="ko-KR" altLang="en-US" dirty="0" smtClean="0"/>
              <a:t>우라늄은 불안정함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중성자가 포획되면서 </a:t>
            </a:r>
            <a:r>
              <a:rPr lang="en-US" altLang="ko-KR" baseline="0" dirty="0" smtClean="0"/>
              <a:t>55Cs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38Rb</a:t>
            </a:r>
            <a:r>
              <a:rPr lang="ko-KR" altLang="en-US" baseline="0" dirty="0" smtClean="0"/>
              <a:t>으로 핵분열 </a:t>
            </a:r>
            <a:r>
              <a:rPr lang="ko-KR" altLang="en-US" baseline="0" dirty="0" err="1" smtClean="0"/>
              <a:t>이과정에서</a:t>
            </a:r>
            <a:r>
              <a:rPr lang="ko-KR" altLang="en-US" baseline="0" dirty="0" smtClean="0"/>
              <a:t> 중성자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개와 </a:t>
            </a:r>
            <a:r>
              <a:rPr lang="en-US" altLang="ko-KR" baseline="0" dirty="0" smtClean="0"/>
              <a:t>200MeV </a:t>
            </a:r>
            <a:r>
              <a:rPr lang="ko-KR" altLang="en-US" baseline="0" dirty="0" smtClean="0"/>
              <a:t>에너지 발생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자연계는 원자량 </a:t>
            </a:r>
            <a:r>
              <a:rPr lang="en-US" altLang="ko-KR" baseline="0" dirty="0" smtClean="0"/>
              <a:t>238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99.27%, 235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0.70% </a:t>
            </a:r>
            <a:r>
              <a:rPr lang="ko-KR" altLang="en-US" baseline="0" dirty="0" smtClean="0"/>
              <a:t>존재 </a:t>
            </a:r>
            <a:r>
              <a:rPr lang="en-US" altLang="ko-KR" baseline="0" dirty="0" smtClean="0">
                <a:sym typeface="Wingdings" pitchFamily="2" charset="2"/>
              </a:rPr>
              <a:t> </a:t>
            </a:r>
            <a:r>
              <a:rPr lang="ko-KR" altLang="en-US" baseline="0" dirty="0" smtClean="0">
                <a:sym typeface="Wingdings" pitchFamily="2" charset="2"/>
              </a:rPr>
              <a:t>원자량 </a:t>
            </a:r>
            <a:r>
              <a:rPr lang="en-US" altLang="ko-KR" baseline="0" dirty="0" smtClean="0">
                <a:sym typeface="Wingdings" pitchFamily="2" charset="2"/>
              </a:rPr>
              <a:t>235 </a:t>
            </a:r>
            <a:r>
              <a:rPr lang="ko-KR" altLang="en-US" baseline="0" dirty="0" smtClean="0">
                <a:sym typeface="Wingdings" pitchFamily="2" charset="2"/>
              </a:rPr>
              <a:t>우라늄을 농축한 우라늄을 </a:t>
            </a:r>
            <a:r>
              <a:rPr lang="ko-KR" altLang="en-US" baseline="0" dirty="0" err="1" smtClean="0">
                <a:sym typeface="Wingdings" pitchFamily="2" charset="2"/>
              </a:rPr>
              <a:t>옐로케이크</a:t>
            </a:r>
            <a:r>
              <a:rPr lang="ko-KR" altLang="en-US" baseline="0" dirty="0" smtClean="0">
                <a:sym typeface="Wingdings" pitchFamily="2" charset="2"/>
              </a:rPr>
              <a:t> 라고 함</a:t>
            </a:r>
            <a:r>
              <a:rPr lang="en-US" altLang="ko-KR" baseline="0" dirty="0" smtClean="0">
                <a:sym typeface="Wingdings" pitchFamily="2" charset="2"/>
              </a:rPr>
              <a:t>.  </a:t>
            </a:r>
            <a:r>
              <a:rPr lang="ko-KR" altLang="en-US" baseline="0" dirty="0" smtClean="0">
                <a:sym typeface="Wingdings" pitchFamily="2" charset="2"/>
              </a:rPr>
              <a:t>원자폭탄 사용</a:t>
            </a:r>
            <a:r>
              <a:rPr lang="en-US" altLang="ko-KR" baseline="0" dirty="0" smtClean="0">
                <a:sym typeface="Wingdings" pitchFamily="2" charset="2"/>
              </a:rPr>
              <a:t>,</a:t>
            </a:r>
          </a:p>
          <a:p>
            <a:r>
              <a:rPr lang="en-US" altLang="ko-KR" baseline="0" dirty="0" smtClean="0">
                <a:sym typeface="Wingdings" pitchFamily="2" charset="2"/>
              </a:rPr>
              <a:t>238U</a:t>
            </a:r>
            <a:r>
              <a:rPr lang="ko-KR" altLang="en-US" baseline="0" dirty="0" smtClean="0">
                <a:sym typeface="Wingdings" pitchFamily="2" charset="2"/>
              </a:rPr>
              <a:t>는 중성자 흡수 </a:t>
            </a:r>
            <a:r>
              <a:rPr lang="en-US" altLang="ko-KR" baseline="0" dirty="0" smtClean="0">
                <a:sym typeface="Wingdings" pitchFamily="2" charset="2"/>
              </a:rPr>
              <a:t> 239U  239Np  239Pu  </a:t>
            </a:r>
            <a:r>
              <a:rPr lang="ko-KR" altLang="en-US" baseline="0" dirty="0" smtClean="0">
                <a:sym typeface="Wingdings" pitchFamily="2" charset="2"/>
              </a:rPr>
              <a:t>핵연료</a:t>
            </a:r>
            <a:endParaRPr lang="en-US" altLang="ko-KR" baseline="0" dirty="0" smtClean="0">
              <a:sym typeface="Wingdings" pitchFamily="2" charset="2"/>
            </a:endParaRPr>
          </a:p>
          <a:p>
            <a:r>
              <a:rPr lang="ko-KR" altLang="en-US" baseline="0" dirty="0" smtClean="0">
                <a:sym typeface="Wingdings" pitchFamily="2" charset="2"/>
              </a:rPr>
              <a:t>원소의 주기율표 </a:t>
            </a:r>
            <a:r>
              <a:rPr lang="en-US" altLang="ko-KR" baseline="0" dirty="0" smtClean="0">
                <a:sym typeface="Wingdings" pitchFamily="2" charset="2"/>
              </a:rPr>
              <a:t> </a:t>
            </a:r>
            <a:r>
              <a:rPr lang="ko-KR" altLang="en-US" baseline="0" dirty="0" smtClean="0">
                <a:sym typeface="Wingdings" pitchFamily="2" charset="2"/>
              </a:rPr>
              <a:t>원소 분류</a:t>
            </a:r>
            <a:r>
              <a:rPr lang="en-US" altLang="ko-KR" baseline="0" dirty="0" smtClean="0">
                <a:sym typeface="Wingdings" pitchFamily="2" charset="2"/>
              </a:rPr>
              <a:t>, </a:t>
            </a:r>
            <a:r>
              <a:rPr lang="ko-KR" altLang="en-US" baseline="0" dirty="0" smtClean="0">
                <a:sym typeface="Wingdings" pitchFamily="2" charset="2"/>
              </a:rPr>
              <a:t>원자는 각 원소에 동위원소를 포함하여 정의됨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388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속도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자동차가 얼만큼 빠른 속력으로 동쪽으로 달리느냐 서쪽으로 달리느냐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어느방향으로</a:t>
            </a:r>
            <a:r>
              <a:rPr lang="ko-KR" altLang="en-US" dirty="0" smtClean="0"/>
              <a:t> 얼만큼 세게 작용하느냐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전기장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전하 분포에 따라서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자기장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자석의 위치에 따라서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0092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6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0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센서 소개 시 관성계 설명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시속 </a:t>
            </a:r>
            <a:r>
              <a:rPr lang="en-US" altLang="ko-KR" dirty="0" smtClean="0"/>
              <a:t>100km/h </a:t>
            </a:r>
            <a:r>
              <a:rPr lang="ko-KR" altLang="en-US" dirty="0" smtClean="0"/>
              <a:t>인 자동차 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비행기 안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속도는 어떻게 알 수 있는가 </a:t>
            </a:r>
            <a:r>
              <a:rPr lang="en-US" altLang="ko-KR" dirty="0" smtClean="0"/>
              <a:t>?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en-US" altLang="ko-KR" dirty="0" err="1" smtClean="0">
                <a:sym typeface="Wingdings" pitchFamily="2" charset="2"/>
              </a:rPr>
              <a:t>Accelometer</a:t>
            </a:r>
            <a:r>
              <a:rPr lang="en-US" altLang="ko-KR" baseline="0" dirty="0" smtClean="0">
                <a:sym typeface="Wingdings" pitchFamily="2" charset="2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945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아리스토텔레스의 천동설은 행성의 위치가 주기적으로 바뀌는 문제를 해석 못함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예를 들어 금성의 경우 시기에 따라 </a:t>
            </a:r>
            <a:r>
              <a:rPr lang="ko-KR" altLang="en-US" dirty="0" err="1" smtClean="0"/>
              <a:t>어떤때는</a:t>
            </a:r>
            <a:r>
              <a:rPr lang="ko-KR" altLang="en-US" dirty="0" smtClean="0"/>
              <a:t> 태양보다 선행</a:t>
            </a:r>
            <a:r>
              <a:rPr lang="en-US" altLang="ko-KR" dirty="0" smtClean="0"/>
              <a:t>, (</a:t>
            </a:r>
            <a:r>
              <a:rPr lang="ko-KR" altLang="en-US" dirty="0" smtClean="0"/>
              <a:t>새벽에 보임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어떤때는</a:t>
            </a:r>
            <a:r>
              <a:rPr lang="ko-KR" altLang="en-US" dirty="0" smtClean="0"/>
              <a:t> 태양보다 후행 </a:t>
            </a:r>
            <a:r>
              <a:rPr lang="en-US" altLang="ko-KR" dirty="0" smtClean="0"/>
              <a:t>(</a:t>
            </a:r>
            <a:r>
              <a:rPr lang="ko-KR" altLang="en-US" dirty="0" smtClean="0"/>
              <a:t>초저녁에 보임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/>
              <a:t>프톨레마이오스의 수정된 천동설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7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86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종교재판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그래도 지구는 </a:t>
            </a:r>
            <a:r>
              <a:rPr lang="ko-KR" altLang="en-US" dirty="0" err="1" smtClean="0"/>
              <a:t>도는디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7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물리학의 기쁨</a:t>
            </a:r>
            <a:r>
              <a:rPr lang="en-US" altLang="ko-KR" dirty="0" smtClean="0"/>
              <a:t>: 1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관측 사실을 발견하는 것</a:t>
            </a:r>
            <a:r>
              <a:rPr lang="en-US" altLang="ko-KR" dirty="0" smtClean="0"/>
              <a:t>, 2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관측사실을 명료한 이론으로 규명하는 것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케플러</a:t>
            </a:r>
            <a:r>
              <a:rPr lang="ko-KR" altLang="en-US" dirty="0" smtClean="0"/>
              <a:t> 삼각형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케플러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케플러</a:t>
            </a:r>
            <a:r>
              <a:rPr lang="ko-KR" altLang="en-US" dirty="0" smtClean="0"/>
              <a:t> 추측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62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7258FA-61F4-4AEC-AA1B-4CD0D64BE4F7}" type="datetimeFigureOut">
              <a:rPr lang="ko-KR" altLang="en-US" smtClean="0"/>
              <a:pPr/>
              <a:t>2014-07-10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0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i-mMV4lMS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2.emf"/><Relationship Id="rId18" Type="http://schemas.openxmlformats.org/officeDocument/2006/relationships/oleObject" Target="../embeddings/oleObject8.bin"/><Relationship Id="rId3" Type="http://schemas.openxmlformats.org/officeDocument/2006/relationships/image" Target="../media/image38.png"/><Relationship Id="rId21" Type="http://schemas.openxmlformats.org/officeDocument/2006/relationships/image" Target="../media/image36.emf"/><Relationship Id="rId7" Type="http://schemas.openxmlformats.org/officeDocument/2006/relationships/image" Target="../media/image29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3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1.emf"/><Relationship Id="rId5" Type="http://schemas.openxmlformats.org/officeDocument/2006/relationships/image" Target="../media/image28.emf"/><Relationship Id="rId15" Type="http://schemas.openxmlformats.org/officeDocument/2006/relationships/image" Target="../media/image33.emf"/><Relationship Id="rId23" Type="http://schemas.openxmlformats.org/officeDocument/2006/relationships/image" Target="../media/image37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3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2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45.jpeg"/><Relationship Id="rId3" Type="http://schemas.openxmlformats.org/officeDocument/2006/relationships/image" Target="../media/image105.png"/><Relationship Id="rId7" Type="http://schemas.openxmlformats.org/officeDocument/2006/relationships/image" Target="../media/image110.png"/><Relationship Id="rId12" Type="http://schemas.microsoft.com/office/2007/relationships/hdphoto" Target="../media/hdphoto4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44.jpe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microsoft.com/office/2007/relationships/hdphoto" Target="../media/hdphoto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.angrybirds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hysicsengine.nhnnex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user.chol.com/~nlmok/xe/newmechanics/10698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://user.chol.com/~nlmok/xe/newmechanics/1084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073816" y="2564904"/>
            <a:ext cx="453650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latin typeface="맑은 고딕" pitchFamily="50" charset="-127"/>
                <a:ea typeface="맑은 고딕" pitchFamily="50" charset="-127"/>
              </a:rPr>
              <a:t>물리학</a:t>
            </a:r>
            <a:r>
              <a:rPr lang="en-US" altLang="ko-KR" sz="4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4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051720" y="3933056"/>
            <a:ext cx="45365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2014. 2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학기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이남영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75047"/>
            <a:ext cx="6832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갈릴레이의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저서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운동에 대하여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&gt; (1589)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980728"/>
            <a:ext cx="8568952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itchFamily="34" charset="0"/>
              <a:buChar char="•"/>
            </a:pP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속도와 가속도의 개념을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확립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5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ko-KR" dirty="0" err="1" smtClean="0">
                <a:latin typeface="맑은 고딕" pitchFamily="50" charset="-127"/>
                <a:ea typeface="맑은 고딕" pitchFamily="50" charset="-127"/>
              </a:rPr>
              <a:t>피사의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사탑에서의 낙체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실험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사고 실험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높은 곳에서 무게가 각각 다른 물체를 떨어뜨리는 실험을 하여 낙체의 속도가 무게에 비례한다는 아리스토텔레스의 이론이 잘못되었음을 증명하였다.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5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관성실험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사고실험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à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공이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움직이는 속도는 떨어지는 낙차에 비례하므로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수평면에서는 속도가 일정한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운동을 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à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관성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'(Inertia)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라는 단어는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게으름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을 뜻하는 라틴어에서 유래한 단어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그 뜻은 정확히 말해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어떤 물체에 힘을 가해서 움직이기가 얼마나 어려운가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'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라고 표현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à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관성의 법칙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외부의 힘이 없다면 운동의 상태는 지속된다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!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갈릴레이의 관성 실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40" y="4725144"/>
            <a:ext cx="724852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7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7092" y="188640"/>
            <a:ext cx="571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케플러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(1571~1630)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법칙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0798" y="809314"/>
            <a:ext cx="660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티코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</a:rPr>
              <a:t>브라헤가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관측한 화성의 운동 자료를 분석하여 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타원의 법칙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2.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면적 속도 일정의 법칙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3.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조화의 법칙을 이끌어 냄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868" y="3335825"/>
            <a:ext cx="1568436" cy="119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35889" y="5004224"/>
            <a:ext cx="48245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케플러의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조화의 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       T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 a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3</a:t>
            </a:r>
          </a:p>
          <a:p>
            <a:endParaRPr lang="en-US" altLang="ko-KR" baseline="30000" dirty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endParaRPr lang="ko-KR" altLang="en-US" baseline="30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659782" y="1782411"/>
            <a:ext cx="1675892" cy="1216252"/>
            <a:chOff x="861568" y="2572454"/>
            <a:chExt cx="1788429" cy="1296144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68" y="2572454"/>
              <a:ext cx="1788429" cy="1296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직선 연결선 15"/>
            <p:cNvCxnSpPr/>
            <p:nvPr/>
          </p:nvCxnSpPr>
          <p:spPr>
            <a:xfrm>
              <a:off x="1721798" y="3235766"/>
              <a:ext cx="815662" cy="194"/>
            </a:xfrm>
            <a:prstGeom prst="line">
              <a:avLst/>
            </a:prstGeom>
            <a:ln w="19050">
              <a:headEnd type="oval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49609" y="3140968"/>
              <a:ext cx="360040" cy="39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a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60581" y="2095503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케플러의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타원궤도 운동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7" y="3502719"/>
            <a:ext cx="40324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케플러의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제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면적속도 일정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66700"/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근일점에서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속도증가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원일점에서 속도 감소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각운동량 보존법칙 의미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92080" y="5004224"/>
                <a:ext cx="3810346" cy="1593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</a:rPr>
                  <a:t>T : </a:t>
                </a:r>
                <a:r>
                  <a:rPr lang="ko-KR" altLang="en-US" sz="1400" b="1" dirty="0" smtClean="0">
                    <a:latin typeface="맑은 고딕" pitchFamily="50" charset="-127"/>
                    <a:ea typeface="맑은 고딕" pitchFamily="50" charset="-127"/>
                  </a:rPr>
                  <a:t>행성의 공전주기</a:t>
                </a:r>
                <a:endParaRPr lang="en-US" altLang="ko-KR" sz="1400" b="1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</a:rPr>
                  <a:t>a : </a:t>
                </a:r>
                <a:r>
                  <a:rPr lang="ko-KR" altLang="en-US" sz="1400" b="1" dirty="0" smtClean="0">
                    <a:latin typeface="맑은 고딕" pitchFamily="50" charset="-127"/>
                    <a:ea typeface="맑은 고딕" pitchFamily="50" charset="-127"/>
                  </a:rPr>
                  <a:t>공전궤도의 반지름</a:t>
                </a:r>
                <a:endParaRPr lang="en-US" altLang="ko-KR" sz="1400" b="1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endParaRPr lang="en-US" altLang="ko-KR" sz="1400" b="1" baseline="30000" dirty="0">
                  <a:latin typeface="맑은 고딕" pitchFamily="50" charset="-127"/>
                  <a:ea typeface="맑은 고딕" pitchFamily="50" charset="-127"/>
                  <a:sym typeface="Symbol"/>
                </a:endParaRPr>
              </a:p>
              <a:p>
                <a:pPr marL="285750" indent="-285750">
                  <a:buFont typeface="Wingdings"/>
                  <a:buChar char="è"/>
                </a:pP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</a:rPr>
                  <a:t>T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 smtClean="0">
                            <a:latin typeface="Cambria Math"/>
                            <a:sym typeface="Symbol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400" b="1" dirty="0">
                            <a:latin typeface="맑은 고딕" pitchFamily="50" charset="-127"/>
                            <a:ea typeface="맑은 고딕" pitchFamily="50" charset="-127"/>
                            <a:sym typeface="Symbol"/>
                          </a:rPr>
                          <m:t>4</m:t>
                        </m:r>
                        <m:r>
                          <m:rPr>
                            <m:nor/>
                          </m:rPr>
                          <a:rPr lang="en-US" altLang="ko-KR" sz="1400" b="1" baseline="30000" dirty="0">
                            <a:latin typeface="맑은 고딕" pitchFamily="50" charset="-127"/>
                            <a:ea typeface="맑은 고딕" pitchFamily="50" charset="-127"/>
                            <a:sym typeface="Symbol"/>
                          </a:rPr>
                          <m:t>2</m:t>
                        </m:r>
                      </m:num>
                      <m:den>
                        <m:r>
                          <a:rPr lang="en-US" altLang="ko-KR" sz="1400" b="1" i="0" smtClean="0">
                            <a:latin typeface="Cambria Math"/>
                            <a:sym typeface="Symbol"/>
                          </a:rPr>
                          <m:t>𝐆</m:t>
                        </m:r>
                        <m:r>
                          <a:rPr lang="en-US" altLang="ko-KR" sz="1400" b="1" i="0" smtClean="0">
                            <a:latin typeface="Cambria Math"/>
                            <a:sym typeface="Symbol"/>
                          </a:rPr>
                          <m:t> </m:t>
                        </m:r>
                        <m:r>
                          <a:rPr lang="en-US" altLang="ko-KR" sz="1400" b="1" i="0" smtClean="0">
                            <a:latin typeface="Cambria Math"/>
                            <a:sym typeface="Symbol"/>
                          </a:rPr>
                          <m:t>𝐌</m:t>
                        </m:r>
                      </m:den>
                    </m:f>
                  </m:oMath>
                </a14:m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 a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3  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by Newton,</a:t>
                </a:r>
              </a:p>
              <a:p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G = </a:t>
                </a:r>
                <a:r>
                  <a:rPr lang="ko-KR" altLang="en-US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만유인력 상수 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 = 6.67X10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-11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 N m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2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 Kg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-2</a:t>
                </a:r>
              </a:p>
              <a:p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M = </a:t>
                </a:r>
                <a:r>
                  <a:rPr lang="ko-KR" altLang="en-US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태양질량 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= 1.99 X 10</a:t>
                </a:r>
                <a:r>
                  <a:rPr lang="en-US" altLang="ko-KR" sz="1400" b="1" baseline="30000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30</a:t>
                </a:r>
                <a:r>
                  <a:rPr lang="en-US" altLang="ko-KR" sz="1400" b="1" dirty="0" smtClean="0">
                    <a:latin typeface="맑은 고딕" pitchFamily="50" charset="-127"/>
                    <a:ea typeface="맑은 고딕" pitchFamily="50" charset="-127"/>
                    <a:sym typeface="Symbol"/>
                  </a:rPr>
                  <a:t> Kg</a:t>
                </a:r>
                <a:endParaRPr lang="en-US" altLang="ko-KR" sz="1400" b="1" dirty="0">
                  <a:latin typeface="맑은 고딕" pitchFamily="50" charset="-127"/>
                  <a:ea typeface="맑은 고딕" pitchFamily="50" charset="-127"/>
                  <a:sym typeface="Symbol"/>
                </a:endParaRPr>
              </a:p>
              <a:p>
                <a:endParaRPr lang="ko-KR" altLang="en-US" sz="1400" b="1" baseline="30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5004224"/>
                <a:ext cx="3810346" cy="1593257"/>
              </a:xfrm>
              <a:prstGeom prst="rect">
                <a:avLst/>
              </a:prstGeom>
              <a:blipFill rotWithShape="1">
                <a:blip r:embed="rId5"/>
                <a:stretch>
                  <a:fillRect l="-320" t="-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5032"/>
            <a:ext cx="989071" cy="125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63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04664"/>
            <a:ext cx="3996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아이작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뉴튼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(1642~1727) :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943560"/>
            <a:ext cx="8136904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프린키피아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(1687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종래에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관측된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결과들로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부터 뉴턴역학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뉴턴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법칙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과 미적분이라는 수학적 도구를 통해 우리가 알고 있는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만유인력을 수학적 표현으로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정립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일상적인 운동에서 천체의 운동까지 이해할 수 있게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됨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밀물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썰물이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회 발생함을 설명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지구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달 사이의 만유인력과 원심력 작용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결과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3212976"/>
            <a:ext cx="4680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뉴튼의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관성의 법칙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가속도 법칙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(F = ma, a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가속도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법칙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작용 반작용의 법칙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6084004"/>
            <a:ext cx="5347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3"/>
              </a:rPr>
              <a:t>http://www.youtube.com/watch?v=di-mMV4lMSo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5632554"/>
            <a:ext cx="496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Youtube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우주관의 변천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케플러에서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뉴튼까지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880" y="3140968"/>
            <a:ext cx="227899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15742" y="373580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err="1" smtClean="0">
                <a:latin typeface="맑은 고딕" pitchFamily="50" charset="-127"/>
                <a:ea typeface="맑은 고딕" pitchFamily="50" charset="-127"/>
              </a:rPr>
              <a:t>뉴튼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법칙의 해석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1052736"/>
                <a:ext cx="8254361" cy="550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b="1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1. </a:t>
                </a:r>
                <a:r>
                  <a:rPr lang="ko-KR" altLang="en-US" b="1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미분 방정식 </a:t>
                </a:r>
                <a:r>
                  <a:rPr lang="en-US" altLang="ko-KR" b="1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: F = m a =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맑은 고딕" pitchFamily="50" charset="-127"/>
                        <a:sym typeface="Wingdings" pitchFamily="2" charset="2"/>
                      </a:rPr>
                      <m:t>𝐦</m:t>
                    </m:r>
                    <m:r>
                      <a:rPr lang="en-US" altLang="ko-KR" b="1" i="0" smtClean="0">
                        <a:latin typeface="Cambria Math"/>
                        <a:ea typeface="맑은 고딕" pitchFamily="50" charset="-127"/>
                        <a:sym typeface="Wingdings" pitchFamily="2" charset="2"/>
                      </a:rPr>
                      <m:t> </m:t>
                    </m:r>
                    <m:f>
                      <m:fPr>
                        <m:ctrlP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  <m:t>𝒅𝒗</m:t>
                        </m:r>
                      </m:num>
                      <m:den>
                        <m: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altLang="ko-KR" b="1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 ,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ea typeface="맑은 고딕" pitchFamily="50" charset="-127"/>
                        <a:sym typeface="Wingdings" pitchFamily="2" charset="2"/>
                      </a:rPr>
                      <m:t>𝐯</m:t>
                    </m:r>
                    <m:r>
                      <a:rPr lang="en-US" altLang="ko-KR" b="1" i="0" smtClean="0">
                        <a:latin typeface="Cambria Math"/>
                        <a:ea typeface="맑은 고딕" pitchFamily="50" charset="-127"/>
                        <a:sym typeface="Wingdings" pitchFamily="2" charset="2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  <m:t>𝒅𝒙</m:t>
                        </m:r>
                      </m:num>
                      <m:den>
                        <m:r>
                          <a:rPr lang="en-US" altLang="ko-KR" b="1" i="1" smtClean="0">
                            <a:latin typeface="Cambria Math"/>
                            <a:ea typeface="맑은 고딕" pitchFamily="50" charset="-127"/>
                            <a:sym typeface="Wingdings" pitchFamily="2" charset="2"/>
                          </a:rPr>
                          <m:t>𝒅𝒕</m:t>
                        </m:r>
                      </m:den>
                    </m:f>
                  </m:oMath>
                </a14:m>
                <a:endParaRPr lang="en-US" altLang="ko-KR" b="1" dirty="0" smtClean="0">
                  <a:latin typeface="맑은 고딕" pitchFamily="50" charset="-127"/>
                  <a:ea typeface="맑은 고딕" pitchFamily="50" charset="-127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8254361" cy="550151"/>
              </a:xfrm>
              <a:prstGeom prst="rect">
                <a:avLst/>
              </a:prstGeom>
              <a:blipFill rotWithShape="1">
                <a:blip r:embed="rId3"/>
                <a:stretch>
                  <a:fillRect l="-665" b="-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83568" y="1772816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뉴튼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역학 창시 이래로 자연철학의 언어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=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미분방정식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전자기학 예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막스웰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방정식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4590"/>
            <a:ext cx="5472608" cy="194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4823065"/>
            <a:ext cx="8254361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작용 반작용 법칙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운동량 보존 법칙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90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404664"/>
            <a:ext cx="7183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뉴턴 법칙의 의미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자연현상을 수학적 도구로 해석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365554"/>
            <a:ext cx="8252094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4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05" y="4245874"/>
            <a:ext cx="3799059" cy="2125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4221088"/>
            <a:ext cx="432047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물체에 작용하는 힘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정의하고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운동방정식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(=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미분방정식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을  풀이하면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물체 운동을 예측 가능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/>
              <a:buChar char="è"/>
            </a:pP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본과정에서는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엑셀을 활용하여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운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동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방정식 풀이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85750" indent="-285750">
              <a:buFont typeface="Wingdings"/>
              <a:buChar char="è"/>
            </a:pPr>
            <a:endParaRPr lang="en-US" altLang="ko-KR" b="1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285750" indent="-285750">
              <a:buFont typeface="Wingdings"/>
              <a:buChar char="è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엑셀실습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 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13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166813" y="8429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ko-KR" altLang="ko-KR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15742" y="373580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물리학 요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소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66813" y="1569677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ko-KR" altLang="ko-KR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2300" y="980728"/>
            <a:ext cx="8306163" cy="646331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1.3.1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단위 표준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SI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단위표준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= MKS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표준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pPr marL="893763">
              <a:defRPr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길이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(Meter),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(Kg),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시간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(Second)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857250" y="5803539"/>
            <a:ext cx="695511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25475" indent="-625475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latin typeface="맑은 고딕" pitchFamily="50" charset="-127"/>
                <a:ea typeface="맑은 고딕" pitchFamily="50" charset="-127"/>
              </a:rPr>
              <a:t>세슘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(Cs)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원자의 에너지 준위가 가장 낮은 두 상태 사이의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마이크로파 주기의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9,192,631,700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배 되는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시간을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초로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정의  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365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시간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시간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3600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57250" y="4074752"/>
            <a:ext cx="753117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길이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진공 중에서 빛이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1/299,792,458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초 동안 이동한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거리를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미터로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정의 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기원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적도에서 극점까지의 거리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= 10000Km)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928688" y="4870089"/>
            <a:ext cx="6379616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33400" indent="-533400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프랑스 국제 도량형국에 보관되어 있는 백금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이리듐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  합금 원기의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질량으로 정의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642938" y="3571514"/>
            <a:ext cx="6286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◆ 표준 단위의 정의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000125" y="1941152"/>
            <a:ext cx="7260193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국제단위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(SI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단위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):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미터 단위계로 표시되는 단위</a:t>
            </a:r>
          </a:p>
          <a:p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        시간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(s)      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거리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미터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(m)    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킬로그램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(kg)</a:t>
            </a:r>
          </a:p>
          <a:p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전류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암페어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(A)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광도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err="1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칸델라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dirty="0" err="1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cd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)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온도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켈빈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(K)</a:t>
            </a:r>
          </a:p>
          <a:p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물질의 양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en-US" altLang="ko-KR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몰</a:t>
            </a:r>
            <a:r>
              <a:rPr lang="en-US" altLang="ko-KR" dirty="0">
                <a:solidFill>
                  <a:srgbClr val="FF3300"/>
                </a:solidFill>
                <a:latin typeface="맑은 고딕" pitchFamily="50" charset="-127"/>
                <a:ea typeface="맑은 고딕" pitchFamily="50" charset="-127"/>
              </a:rPr>
              <a:t>(mole)</a:t>
            </a:r>
          </a:p>
        </p:txBody>
      </p:sp>
    </p:spTree>
    <p:extLst>
      <p:ext uri="{BB962C8B-B14F-4D97-AF65-F5344CB8AC3E}">
        <p14:creationId xmlns:p14="http://schemas.microsoft.com/office/powerpoint/2010/main" val="16657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469874" y="908720"/>
            <a:ext cx="634019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차원이란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? :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어떤 양의 물리적 성질을 나타냄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대수적인 양으로 취급할 수 있다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물리적인 양은 같은 차원일 때만 더하거나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뺄 수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있다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방정식에서 양변의 양은 같은 차원을 가져야 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32166" y="385763"/>
            <a:ext cx="8244290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1.3.2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차원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분석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(Dimensional Analysis)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42" y="2141979"/>
            <a:ext cx="7860444" cy="1863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714348" y="4421088"/>
            <a:ext cx="4217692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속도의 차원은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V =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X/t = m/s</a:t>
            </a:r>
          </a:p>
          <a:p>
            <a:endParaRPr lang="en-US" altLang="ko-KR" b="1" dirty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2)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가속도의 차원은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?</a:t>
            </a: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a = V/t = (m/s)/s = m/s</a:t>
            </a:r>
            <a:r>
              <a:rPr lang="en-US" altLang="ko-KR" b="1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sym typeface="Symbol"/>
              </a:rPr>
              <a:t>3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힘의 차원은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?</a:t>
            </a: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F = ma = Kg m/s</a:t>
            </a:r>
            <a:r>
              <a:rPr lang="en-US" altLang="ko-KR" b="1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 N (Newton)</a:t>
            </a:r>
            <a:endParaRPr lang="en-US" altLang="ko-KR" b="1" dirty="0">
              <a:latin typeface="맑은 고딕" pitchFamily="50" charset="-127"/>
              <a:ea typeface="맑은 고딕" pitchFamily="50" charset="-127"/>
              <a:sym typeface="Symbol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4283968" y="4251811"/>
            <a:ext cx="475252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참고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) “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차원이 없다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”(dimensionless)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라는 의미는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?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단위가 없는 경우임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. </a:t>
            </a: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예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) 10m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5m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로 나눈 결과는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?</a:t>
            </a: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결과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= 10m/5m =2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차원 없음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(=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단위가 없음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)</a:t>
            </a: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의미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10m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는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5m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의 </a:t>
            </a:r>
            <a:r>
              <a:rPr lang="ko-KR" altLang="en-US" sz="1600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두배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거리임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  <a:sym typeface="Symbol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746796" y="6023029"/>
            <a:ext cx="421769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예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4)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만유인력 상수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G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의 차원은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?</a:t>
            </a: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F = G </a:t>
            </a: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  <a:sym typeface="Symbol"/>
              </a:rPr>
              <a:t>Mm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Symbol"/>
              </a:rPr>
              <a:t> / R</a:t>
            </a:r>
            <a:r>
              <a:rPr lang="en-US" altLang="ko-KR" b="1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  <a:endParaRPr lang="en-US" altLang="ko-KR" b="1" baseline="30000" dirty="0">
              <a:latin typeface="맑은 고딕" pitchFamily="50" charset="-127"/>
              <a:ea typeface="맑은 고딕" pitchFamily="50" charset="-127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67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59418" y="571500"/>
            <a:ext cx="8217038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1.3.3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단위의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변환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(Conversion of Units)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602" y="5394702"/>
            <a:ext cx="595035" cy="338554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풀이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600" y="4316333"/>
            <a:ext cx="742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자동차의 가속도계가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22.0 m/s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가리키고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                 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이것을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km/min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변환하면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732910" y="5313982"/>
            <a:ext cx="655272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22.0 (m * (1km/1000m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))/ (s * (min/60s))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= 22.0 * (1/1000) km / (1/60)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 min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= 22 * 60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/1000 km/min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 =79.2 km/min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  <a:sym typeface="Symbol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Symbo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6878" y="2226350"/>
            <a:ext cx="595035" cy="338554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풀이</a:t>
            </a:r>
            <a:endParaRPr lang="ko-KR" altLang="en-US" sz="1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76876" y="1268760"/>
            <a:ext cx="742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1) 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자동차의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속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도계가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100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km/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을 가리키고 있다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                       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이것을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m/s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 변환하면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1738186" y="2132856"/>
            <a:ext cx="655272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100 (km *(1000m/km))/(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* (3600s/1hr))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Symbol"/>
              </a:rPr>
              <a:t>= 100 * 1000/3600 m/s = 27.8 m/s</a:t>
            </a:r>
          </a:p>
          <a:p>
            <a:endParaRPr lang="en-US" altLang="ko-KR" dirty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cm/s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로 변환하고자 한다면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27.8 (m * (100cm/m))/s = 2780 cm/s</a:t>
            </a:r>
            <a:endParaRPr lang="en-US" altLang="ko-KR" dirty="0">
              <a:latin typeface="맑은 고딕" pitchFamily="50" charset="-127"/>
              <a:ea typeface="맑은 고딕" pitchFamily="50" charset="-127"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9823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188280"/>
            <a:ext cx="3384376" cy="497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139952" y="4634552"/>
            <a:ext cx="47525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Kg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(1Kg) 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직경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높이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39mm</a:t>
            </a: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백금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90%,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이리듐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10%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합금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프랑스 파리근교의 국제도량형국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(BIPM)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금고 보관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42300" y="437763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정의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by Kg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원기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426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512" y="1268760"/>
            <a:ext cx="6086573" cy="458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6085" y="2645260"/>
            <a:ext cx="2751601" cy="396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2300" y="437763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거리의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163884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3528" y="332656"/>
            <a:ext cx="8712968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강의준비</a:t>
            </a:r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강의 자료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: </a:t>
            </a:r>
          </a:p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 NEXT café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2014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학기강의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물리학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_14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학기  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		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강의자료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강의계획서 및 평가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</a:t>
            </a:r>
          </a:p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NEXT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café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2014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학기강의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물리학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_14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학기  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		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공지사항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  <p:pic>
        <p:nvPicPr>
          <p:cNvPr id="11354" name="Picture 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78" y="4653136"/>
            <a:ext cx="824269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90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551" y="980728"/>
            <a:ext cx="522794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60648"/>
            <a:ext cx="2329422" cy="558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281460" y="5948246"/>
            <a:ext cx="4658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미국 표준연구원에서 개발한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세슘원자시계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시계의 오차는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만년에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초 이내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42301" y="437763"/>
            <a:ext cx="5425844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시간의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402013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24744"/>
            <a:ext cx="4883811" cy="5375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42301" y="437763"/>
            <a:ext cx="477777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거리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시간의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Scale </a:t>
            </a:r>
          </a:p>
        </p:txBody>
      </p:sp>
    </p:spTree>
    <p:extLst>
      <p:ext uri="{BB962C8B-B14F-4D97-AF65-F5344CB8AC3E}">
        <p14:creationId xmlns:p14="http://schemas.microsoft.com/office/powerpoint/2010/main" val="73172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2166" y="385763"/>
            <a:ext cx="6300074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물질의 구성 요소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(The Building Blocks of Matter)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18"/>
          <p:cNvSpPr>
            <a:spLocks noChangeArrowheads="1"/>
          </p:cNvSpPr>
          <p:nvPr/>
        </p:nvSpPr>
        <p:spPr bwMode="auto">
          <a:xfrm>
            <a:off x="607191" y="1042060"/>
            <a:ext cx="621510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25475" indent="-625475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원자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그리스어로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‘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잘릴 수 없는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’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이라는 뜻을 가진 </a:t>
            </a:r>
            <a:r>
              <a:rPr lang="en-US" altLang="ko-KR" sz="1600" b="1" dirty="0" err="1" smtClean="0">
                <a:latin typeface="맑은 고딕" pitchFamily="50" charset="-127"/>
                <a:ea typeface="맑은 고딕" pitchFamily="50" charset="-127"/>
              </a:rPr>
              <a:t>atomos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가 어원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44500" indent="-444500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한때 물질을 구성하는 기본 입자라고 믿었으나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더욱 기본적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입자들로 구성되었음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19"/>
          <p:cNvSpPr>
            <a:spLocks noChangeArrowheads="1"/>
          </p:cNvSpPr>
          <p:nvPr/>
        </p:nvSpPr>
        <p:spPr bwMode="auto">
          <a:xfrm>
            <a:off x="1583004" y="2299570"/>
            <a:ext cx="192882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양성자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(proton)</a:t>
            </a: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(UUD) : +e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20"/>
          <p:cNvSpPr>
            <a:spLocks noChangeArrowheads="1"/>
          </p:cNvSpPr>
          <p:nvPr/>
        </p:nvSpPr>
        <p:spPr bwMode="auto">
          <a:xfrm>
            <a:off x="374828" y="4221088"/>
            <a:ext cx="6500858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원자 예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우라늄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U,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원자번호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92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양성자와 전자 개수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원자량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238 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양성자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92 +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중성자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146</a:t>
            </a: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우라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동위원소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en-US" altLang="ko-KR" baseline="-25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92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U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원자량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= 217 ~ 240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까지 총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26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종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</a:p>
          <a:p>
            <a:endParaRPr lang="en-US" altLang="ko-KR" sz="16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2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19"/>
          <p:cNvSpPr>
            <a:spLocks noChangeArrowheads="1"/>
          </p:cNvSpPr>
          <p:nvPr/>
        </p:nvSpPr>
        <p:spPr bwMode="auto">
          <a:xfrm>
            <a:off x="1583004" y="2926685"/>
            <a:ext cx="185738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성자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(neutron)</a:t>
            </a: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(UDD) :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전하량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0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19"/>
          <p:cNvSpPr>
            <a:spLocks noChangeArrowheads="1"/>
          </p:cNvSpPr>
          <p:nvPr/>
        </p:nvSpPr>
        <p:spPr bwMode="auto">
          <a:xfrm>
            <a:off x="3707904" y="2699628"/>
            <a:ext cx="22145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원자핵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(nucleus) 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오른쪽 중괄호 8"/>
          <p:cNvSpPr/>
          <p:nvPr/>
        </p:nvSpPr>
        <p:spPr bwMode="auto">
          <a:xfrm>
            <a:off x="3440392" y="2437082"/>
            <a:ext cx="214314" cy="812768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19"/>
          <p:cNvSpPr>
            <a:spLocks noChangeArrowheads="1"/>
          </p:cNvSpPr>
          <p:nvPr/>
        </p:nvSpPr>
        <p:spPr bwMode="auto">
          <a:xfrm>
            <a:off x="3779342" y="3362864"/>
            <a:ext cx="221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전자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(electron)</a:t>
            </a: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(-e)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오른쪽 중괄호 10"/>
          <p:cNvSpPr/>
          <p:nvPr/>
        </p:nvSpPr>
        <p:spPr bwMode="auto">
          <a:xfrm>
            <a:off x="5508104" y="2865710"/>
            <a:ext cx="214314" cy="71438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9"/>
          <p:cNvSpPr>
            <a:spLocks noChangeArrowheads="1"/>
          </p:cNvSpPr>
          <p:nvPr/>
        </p:nvSpPr>
        <p:spPr bwMode="auto">
          <a:xfrm>
            <a:off x="5658390" y="3080024"/>
            <a:ext cx="12858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원자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(atom)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912" y="166705"/>
            <a:ext cx="2126408" cy="63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중괄호 13"/>
          <p:cNvSpPr/>
          <p:nvPr/>
        </p:nvSpPr>
        <p:spPr bwMode="auto">
          <a:xfrm>
            <a:off x="1368690" y="2383150"/>
            <a:ext cx="214314" cy="1066206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9"/>
          <p:cNvSpPr>
            <a:spLocks noChangeArrowheads="1"/>
          </p:cNvSpPr>
          <p:nvPr/>
        </p:nvSpPr>
        <p:spPr bwMode="auto">
          <a:xfrm>
            <a:off x="160514" y="2308676"/>
            <a:ext cx="1387150" cy="12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up </a:t>
            </a:r>
            <a:r>
              <a:rPr lang="ko-KR" altLang="en-US" b="0" dirty="0" err="1" smtClean="0">
                <a:latin typeface="맑은 고딕" pitchFamily="50" charset="-127"/>
                <a:ea typeface="맑은 고딕" pitchFamily="50" charset="-127"/>
              </a:rPr>
              <a:t>쿼크</a:t>
            </a:r>
            <a:endParaRPr lang="en-US" altLang="ko-KR" b="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(+2e/3)</a:t>
            </a:r>
          </a:p>
          <a:p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down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쿼크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 (-e/3)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08" y="5317401"/>
            <a:ext cx="2304256" cy="1429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9"/>
          <p:cNvSpPr>
            <a:spLocks noChangeArrowheads="1"/>
          </p:cNvSpPr>
          <p:nvPr/>
        </p:nvSpPr>
        <p:spPr bwMode="auto">
          <a:xfrm>
            <a:off x="251520" y="5681812"/>
            <a:ext cx="19897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우라늄 핵 분열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9"/>
          <p:cNvSpPr>
            <a:spLocks noChangeArrowheads="1"/>
          </p:cNvSpPr>
          <p:nvPr/>
        </p:nvSpPr>
        <p:spPr bwMode="auto">
          <a:xfrm>
            <a:off x="4644008" y="5805264"/>
            <a:ext cx="2228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원자와 원소의 차이는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? 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7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9574" y="3317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삼각함수와 벡터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533525"/>
            <a:ext cx="2428892" cy="2279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192533"/>
              </p:ext>
            </p:extLst>
          </p:nvPr>
        </p:nvGraphicFramePr>
        <p:xfrm>
          <a:off x="3857620" y="1643050"/>
          <a:ext cx="1084222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4" name="수식" r:id="rId4" imgW="596880" imgH="393480" progId="Equation.3">
                  <p:embed/>
                </p:oleObj>
              </mc:Choice>
              <mc:Fallback>
                <p:oleObj name="수식" r:id="rId4" imgW="596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0" y="1643050"/>
                        <a:ext cx="1084222" cy="71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845611"/>
              </p:ext>
            </p:extLst>
          </p:nvPr>
        </p:nvGraphicFramePr>
        <p:xfrm>
          <a:off x="3857620" y="2318934"/>
          <a:ext cx="1107582" cy="714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5" name="수식" r:id="rId6" imgW="609480" imgH="393480" progId="Equation.3">
                  <p:embed/>
                </p:oleObj>
              </mc:Choice>
              <mc:Fallback>
                <p:oleObj name="수식" r:id="rId6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0" y="2318934"/>
                        <a:ext cx="1107582" cy="7143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632070"/>
              </p:ext>
            </p:extLst>
          </p:nvPr>
        </p:nvGraphicFramePr>
        <p:xfrm>
          <a:off x="3857620" y="2994818"/>
          <a:ext cx="1143008" cy="737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name="수식" r:id="rId8" imgW="609480" imgH="393480" progId="Equation.3">
                  <p:embed/>
                </p:oleObj>
              </mc:Choice>
              <mc:Fallback>
                <p:oleObj name="수식" r:id="rId8" imgW="6094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0" y="2994818"/>
                        <a:ext cx="1143008" cy="7372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464"/>
              </p:ext>
            </p:extLst>
          </p:nvPr>
        </p:nvGraphicFramePr>
        <p:xfrm>
          <a:off x="5895999" y="1620838"/>
          <a:ext cx="1962150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" name="수식" r:id="rId10" imgW="1079280" imgH="419040" progId="Equation.3">
                  <p:embed/>
                </p:oleObj>
              </mc:Choice>
              <mc:Fallback>
                <p:oleObj name="수식" r:id="rId10" imgW="10792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999" y="1620838"/>
                        <a:ext cx="1962150" cy="760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671675"/>
              </p:ext>
            </p:extLst>
          </p:nvPr>
        </p:nvGraphicFramePr>
        <p:xfrm>
          <a:off x="5907111" y="2319338"/>
          <a:ext cx="19621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" name="수식" r:id="rId12" imgW="1079280" imgH="393480" progId="Equation.3">
                  <p:embed/>
                </p:oleObj>
              </mc:Choice>
              <mc:Fallback>
                <p:oleObj name="수식" r:id="rId12" imgW="10792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111" y="2319338"/>
                        <a:ext cx="1962150" cy="71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714601"/>
              </p:ext>
            </p:extLst>
          </p:nvPr>
        </p:nvGraphicFramePr>
        <p:xfrm>
          <a:off x="5881711" y="2970213"/>
          <a:ext cx="20478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9" name="수식" r:id="rId14" imgW="1091880" imgH="419040" progId="Equation.3">
                  <p:embed/>
                </p:oleObj>
              </mc:Choice>
              <mc:Fallback>
                <p:oleObj name="수식" r:id="rId14" imgW="1091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711" y="2970213"/>
                        <a:ext cx="2047875" cy="785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950860"/>
              </p:ext>
            </p:extLst>
          </p:nvPr>
        </p:nvGraphicFramePr>
        <p:xfrm>
          <a:off x="4714876" y="4000504"/>
          <a:ext cx="1619262" cy="48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0" name="수식" r:id="rId16" imgW="761760" imgH="228600" progId="Equation.3">
                  <p:embed/>
                </p:oleObj>
              </mc:Choice>
              <mc:Fallback>
                <p:oleObj name="수식" r:id="rId16" imgW="761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6" y="4000504"/>
                        <a:ext cx="1619262" cy="48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071538" y="4572008"/>
            <a:ext cx="73545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역함수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 bwMode="auto">
          <a:xfrm>
            <a:off x="3714744" y="5284798"/>
            <a:ext cx="285752" cy="21431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96069"/>
              </p:ext>
            </p:extLst>
          </p:nvPr>
        </p:nvGraphicFramePr>
        <p:xfrm>
          <a:off x="3500430" y="5936476"/>
          <a:ext cx="180022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" name="수식" r:id="rId18" imgW="990360" imgH="228600" progId="Equation.3">
                  <p:embed/>
                </p:oleObj>
              </mc:Choice>
              <mc:Fallback>
                <p:oleObj name="수식" r:id="rId18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0" y="5936476"/>
                        <a:ext cx="1800225" cy="4143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152311"/>
              </p:ext>
            </p:extLst>
          </p:nvPr>
        </p:nvGraphicFramePr>
        <p:xfrm>
          <a:off x="2143108" y="5034768"/>
          <a:ext cx="10842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" name="수식" r:id="rId20" imgW="596880" imgH="393480" progId="Equation.3">
                  <p:embed/>
                </p:oleObj>
              </mc:Choice>
              <mc:Fallback>
                <p:oleObj name="수식" r:id="rId20" imgW="5968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5034768"/>
                        <a:ext cx="1084263" cy="714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317761"/>
              </p:ext>
            </p:extLst>
          </p:nvPr>
        </p:nvGraphicFramePr>
        <p:xfrm>
          <a:off x="4364038" y="5000636"/>
          <a:ext cx="1500187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3" name="수식" r:id="rId22" imgW="825480" imgH="431640" progId="Equation.3">
                  <p:embed/>
                </p:oleObj>
              </mc:Choice>
              <mc:Fallback>
                <p:oleObj name="수식" r:id="rId22" imgW="825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5000636"/>
                        <a:ext cx="1500187" cy="7826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000364" y="595897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b="0" dirty="0" smtClean="0">
                <a:latin typeface="맑은 고딕" pitchFamily="50" charset="-127"/>
                <a:ea typeface="맑은 고딕" pitchFamily="50" charset="-127"/>
              </a:rPr>
              <a:t>: </a:t>
            </a:r>
            <a:endParaRPr lang="ko-KR" altLang="en-US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31974" y="899428"/>
            <a:ext cx="8255986" cy="36933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1.4.1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삼각함수 정의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0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31974" y="548680"/>
            <a:ext cx="8255986" cy="36933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1.4.1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삼각함수 응용 예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건물 높이 구하기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0532" y="1051825"/>
            <a:ext cx="7429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dirty="0" smtClean="0"/>
              <a:t>삼각함수 공식을 응용하여 건물의 높이를 구한다</a:t>
            </a:r>
            <a:r>
              <a:rPr lang="en-US" altLang="ko-KR" sz="1600" b="0" dirty="0" smtClean="0"/>
              <a:t>.</a:t>
            </a:r>
            <a:endParaRPr lang="ko-KR" altLang="en-US" sz="16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634504" y="1390379"/>
            <a:ext cx="588623" cy="338554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풀이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37" y="1390378"/>
            <a:ext cx="3747181" cy="2470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91990" y="2552996"/>
            <a:ext cx="41679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/>
              <a:t>(a) </a:t>
            </a:r>
            <a:r>
              <a:rPr lang="ko-KR" altLang="en-US" sz="1600" b="0" dirty="0" smtClean="0"/>
              <a:t>건물의 높이를 </a:t>
            </a:r>
            <a:r>
              <a:rPr lang="ko-KR" altLang="en-US" sz="1600" dirty="0" smtClean="0"/>
              <a:t>구한다</a:t>
            </a:r>
            <a:r>
              <a:rPr lang="en-US" altLang="ko-KR" sz="1600" dirty="0" smtClean="0"/>
              <a:t>.</a:t>
            </a:r>
            <a:endParaRPr lang="ko-KR" altLang="en-US" sz="1600" b="0" dirty="0"/>
          </a:p>
        </p:txBody>
      </p:sp>
      <p:sp>
        <p:nvSpPr>
          <p:cNvPr id="7" name="직사각형 6"/>
          <p:cNvSpPr/>
          <p:nvPr/>
        </p:nvSpPr>
        <p:spPr>
          <a:xfrm>
            <a:off x="634504" y="4869160"/>
            <a:ext cx="4254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0" dirty="0" smtClean="0"/>
              <a:t>(b) </a:t>
            </a:r>
            <a:r>
              <a:rPr lang="ko-KR" altLang="en-US" sz="1600" b="0" dirty="0" smtClean="0"/>
              <a:t>불빛의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길이를 구한다</a:t>
            </a:r>
            <a:r>
              <a:rPr lang="en-US" altLang="ko-KR" sz="1600" b="0" dirty="0" smtClean="0"/>
              <a:t>.</a:t>
            </a:r>
            <a:endParaRPr lang="ko-KR" altLang="en-US" sz="1600" b="0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4724826"/>
              </p:ext>
            </p:extLst>
          </p:nvPr>
        </p:nvGraphicFramePr>
        <p:xfrm>
          <a:off x="833785" y="3041428"/>
          <a:ext cx="2088654" cy="711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7" name="Equation" r:id="rId4" imgW="1155600" imgH="393480" progId="Equation.DSMT4">
                  <p:embed/>
                </p:oleObj>
              </mc:Choice>
              <mc:Fallback>
                <p:oleObj name="Equation" r:id="rId4" imgW="11556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3785" y="3041428"/>
                        <a:ext cx="2088654" cy="711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05999"/>
              </p:ext>
            </p:extLst>
          </p:nvPr>
        </p:nvGraphicFramePr>
        <p:xfrm>
          <a:off x="786903" y="4005064"/>
          <a:ext cx="4577185" cy="349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8" name="Equation" r:id="rId6" imgW="2997000" imgH="228600" progId="Equation.DSMT4">
                  <p:embed/>
                </p:oleObj>
              </mc:Choice>
              <mc:Fallback>
                <p:oleObj name="Equation" r:id="rId6" imgW="2997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6903" y="4005064"/>
                        <a:ext cx="4577185" cy="3491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786902" y="4365104"/>
            <a:ext cx="16248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0" dirty="0" smtClean="0"/>
              <a:t>높이</a:t>
            </a:r>
            <a:r>
              <a:rPr lang="en-US" altLang="ko-KR" sz="1600" b="0" dirty="0" smtClean="0"/>
              <a:t>=39.3m</a:t>
            </a:r>
            <a:endParaRPr lang="ko-KR" altLang="en-US" sz="1600" b="0" dirty="0"/>
          </a:p>
        </p:txBody>
      </p:sp>
      <p:sp>
        <p:nvSpPr>
          <p:cNvPr id="11" name="직사각형 10"/>
          <p:cNvSpPr/>
          <p:nvPr/>
        </p:nvSpPr>
        <p:spPr>
          <a:xfrm>
            <a:off x="786904" y="5319265"/>
            <a:ext cx="4254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피</a:t>
            </a:r>
            <a:r>
              <a:rPr lang="ko-KR" altLang="en-US" sz="1600" b="0" dirty="0" smtClean="0"/>
              <a:t>타고라스 정리를 사용한다</a:t>
            </a:r>
            <a:r>
              <a:rPr lang="en-US" altLang="ko-KR" sz="1600" b="0" dirty="0" smtClean="0"/>
              <a:t>.</a:t>
            </a:r>
            <a:endParaRPr lang="ko-KR" altLang="en-US" sz="1600" b="0" dirty="0"/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008015"/>
              </p:ext>
            </p:extLst>
          </p:nvPr>
        </p:nvGraphicFramePr>
        <p:xfrm>
          <a:off x="786903" y="5733256"/>
          <a:ext cx="6569093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59" name="Equation" r:id="rId8" imgW="2831760" imgH="279360" progId="Equation.DSMT4">
                  <p:embed/>
                </p:oleObj>
              </mc:Choice>
              <mc:Fallback>
                <p:oleObj name="Equation" r:id="rId8" imgW="28317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6903" y="5733256"/>
                        <a:ext cx="6569093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363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7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9574" y="3317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삼각함수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일반적인 정의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직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교 좌표계 이용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2278890" y="2714520"/>
            <a:ext cx="3729145" cy="1232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/>
          <p:cNvCxnSpPr/>
          <p:nvPr/>
        </p:nvCxnSpPr>
        <p:spPr>
          <a:xfrm flipV="1">
            <a:off x="4234501" y="1052736"/>
            <a:ext cx="20285" cy="3168352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4234924" y="2175813"/>
            <a:ext cx="940248" cy="528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48595" y="2006536"/>
            <a:ext cx="256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r</a:t>
            </a:r>
            <a:endParaRPr lang="ko-KR" altLang="en-US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원호 8"/>
          <p:cNvSpPr/>
          <p:nvPr/>
        </p:nvSpPr>
        <p:spPr>
          <a:xfrm rot="2700000">
            <a:off x="4434144" y="2433092"/>
            <a:ext cx="328404" cy="328404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23932" y="2388292"/>
            <a:ext cx="292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0630" y="1052736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1353" y="2671530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30956" y="1618747"/>
            <a:ext cx="2088232" cy="2210933"/>
          </a:xfrm>
          <a:prstGeom prst="ellipse">
            <a:avLst/>
          </a:prstGeom>
          <a:noFill/>
          <a:ln w="22225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150351" y="1866310"/>
            <a:ext cx="1662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(r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, r sin)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5175172" y="2175813"/>
            <a:ext cx="0" cy="5510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3446980" y="2006537"/>
            <a:ext cx="797663" cy="6977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 flipH="1">
            <a:off x="3946991" y="2029898"/>
            <a:ext cx="297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’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3951636" y="2323467"/>
            <a:ext cx="689224" cy="369821"/>
          </a:xfrm>
          <a:custGeom>
            <a:avLst/>
            <a:gdLst>
              <a:gd name="connsiteX0" fmla="*/ 0 w 689224"/>
              <a:gd name="connsiteY0" fmla="*/ 95501 h 369821"/>
              <a:gd name="connsiteX1" fmla="*/ 152400 w 689224"/>
              <a:gd name="connsiteY1" fmla="*/ 14221 h 369821"/>
              <a:gd name="connsiteX2" fmla="*/ 406400 w 689224"/>
              <a:gd name="connsiteY2" fmla="*/ 14221 h 369821"/>
              <a:gd name="connsiteX3" fmla="*/ 619760 w 689224"/>
              <a:gd name="connsiteY3" fmla="*/ 156461 h 369821"/>
              <a:gd name="connsiteX4" fmla="*/ 680720 w 689224"/>
              <a:gd name="connsiteY4" fmla="*/ 369821 h 36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224" h="369821">
                <a:moveTo>
                  <a:pt x="0" y="95501"/>
                </a:moveTo>
                <a:cubicBezTo>
                  <a:pt x="42333" y="61634"/>
                  <a:pt x="84667" y="27768"/>
                  <a:pt x="152400" y="14221"/>
                </a:cubicBezTo>
                <a:cubicBezTo>
                  <a:pt x="220133" y="674"/>
                  <a:pt x="328507" y="-9486"/>
                  <a:pt x="406400" y="14221"/>
                </a:cubicBezTo>
                <a:cubicBezTo>
                  <a:pt x="484293" y="37928"/>
                  <a:pt x="574040" y="97194"/>
                  <a:pt x="619760" y="156461"/>
                </a:cubicBezTo>
                <a:cubicBezTo>
                  <a:pt x="665480" y="215728"/>
                  <a:pt x="707813" y="337648"/>
                  <a:pt x="680720" y="369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3467300" y="1993620"/>
            <a:ext cx="0" cy="7305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19188" y="1860621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(x, y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) =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8449" y="1844824"/>
            <a:ext cx="1033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(x’, y’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) =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77299" y="1837259"/>
            <a:ext cx="1590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(r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cos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’, r sin’)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3470910" y="2573655"/>
            <a:ext cx="144780" cy="156210"/>
          </a:xfrm>
          <a:custGeom>
            <a:avLst/>
            <a:gdLst>
              <a:gd name="connsiteX0" fmla="*/ 0 w 144780"/>
              <a:gd name="connsiteY0" fmla="*/ 0 h 156210"/>
              <a:gd name="connsiteX1" fmla="*/ 144780 w 144780"/>
              <a:gd name="connsiteY1" fmla="*/ 0 h 156210"/>
              <a:gd name="connsiteX2" fmla="*/ 142875 w 144780"/>
              <a:gd name="connsiteY2" fmla="*/ 15621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0" h="156210">
                <a:moveTo>
                  <a:pt x="0" y="0"/>
                </a:moveTo>
                <a:lnTo>
                  <a:pt x="144780" y="0"/>
                </a:lnTo>
                <a:lnTo>
                  <a:pt x="142875" y="15621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 flipH="1">
            <a:off x="5023620" y="2579061"/>
            <a:ext cx="151552" cy="156210"/>
          </a:xfrm>
          <a:custGeom>
            <a:avLst/>
            <a:gdLst>
              <a:gd name="connsiteX0" fmla="*/ 0 w 144780"/>
              <a:gd name="connsiteY0" fmla="*/ 0 h 156210"/>
              <a:gd name="connsiteX1" fmla="*/ 144780 w 144780"/>
              <a:gd name="connsiteY1" fmla="*/ 0 h 156210"/>
              <a:gd name="connsiteX2" fmla="*/ 142875 w 144780"/>
              <a:gd name="connsiteY2" fmla="*/ 15621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780" h="156210">
                <a:moveTo>
                  <a:pt x="0" y="0"/>
                </a:moveTo>
                <a:lnTo>
                  <a:pt x="144780" y="0"/>
                </a:lnTo>
                <a:lnTo>
                  <a:pt x="142875" y="15621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92791" y="4149080"/>
            <a:ext cx="3461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 smtClean="0"/>
              <a:t>일반각</a:t>
            </a:r>
            <a:r>
              <a:rPr lang="en-US" altLang="ko-KR" sz="1600" dirty="0" smtClean="0"/>
              <a:t>,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에서 삼각함수의 정의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:</a:t>
            </a:r>
          </a:p>
          <a:p>
            <a:endParaRPr lang="en-US" altLang="ko-KR" sz="1600" dirty="0" smtClean="0">
              <a:latin typeface="맑은 고딕" pitchFamily="50" charset="-127"/>
              <a:ea typeface="맑은 고딕" pitchFamily="50" charset="-127"/>
              <a:sym typeface="Symbol"/>
            </a:endParaRPr>
          </a:p>
          <a:p>
            <a:r>
              <a:rPr lang="ko-KR" altLang="en-US" sz="1600" dirty="0" smtClean="0"/>
              <a:t>반경 </a:t>
            </a:r>
            <a:r>
              <a:rPr lang="en-US" altLang="ko-KR" sz="1600" dirty="0" smtClean="0"/>
              <a:t>r</a:t>
            </a:r>
            <a:r>
              <a:rPr lang="ko-KR" altLang="en-US" sz="1600" dirty="0" smtClean="0"/>
              <a:t>인 원의 </a:t>
            </a:r>
            <a:r>
              <a:rPr lang="ko-KR" altLang="en-US" sz="1600" dirty="0" err="1" smtClean="0"/>
              <a:t>좌표점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(x, y) </a:t>
            </a:r>
            <a:r>
              <a:rPr lang="ko-KR" altLang="en-US" sz="1600" dirty="0" smtClean="0"/>
              <a:t>에서 </a:t>
            </a:r>
            <a:endParaRPr lang="en-US" altLang="ko-KR" sz="1600" b="0" dirty="0"/>
          </a:p>
          <a:p>
            <a:r>
              <a:rPr lang="en-US" altLang="ko-KR" sz="1600" b="0" dirty="0" smtClean="0"/>
              <a:t>x = r </a:t>
            </a:r>
            <a:r>
              <a:rPr lang="en-US" altLang="ko-KR" sz="1600" b="0" dirty="0" err="1" smtClean="0"/>
              <a:t>cos</a:t>
            </a:r>
            <a:r>
              <a:rPr lang="en-US" altLang="ko-KR" sz="1600" b="0" dirty="0" smtClean="0"/>
              <a:t>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Symbol"/>
              </a:rPr>
              <a:t></a:t>
            </a:r>
            <a:endParaRPr lang="en-US" altLang="ko-KR" sz="1600" b="0" dirty="0" smtClean="0"/>
          </a:p>
          <a:p>
            <a:r>
              <a:rPr lang="en-US" altLang="ko-KR" sz="1600" dirty="0" smtClean="0"/>
              <a:t>y = r sin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</a:t>
            </a:r>
          </a:p>
          <a:p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tan  = y/x</a:t>
            </a:r>
            <a:endParaRPr lang="ko-KR" altLang="en-US" sz="1600" b="0" dirty="0"/>
          </a:p>
        </p:txBody>
      </p:sp>
      <p:sp>
        <p:nvSpPr>
          <p:cNvPr id="51" name="직사각형 50"/>
          <p:cNvSpPr/>
          <p:nvPr/>
        </p:nvSpPr>
        <p:spPr>
          <a:xfrm>
            <a:off x="4932040" y="4149080"/>
            <a:ext cx="34619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ym typeface="Symbol"/>
              </a:rPr>
              <a:t>삼각함수는</a:t>
            </a:r>
            <a:r>
              <a:rPr lang="en-US" altLang="ko-KR" sz="1600" dirty="0" smtClean="0">
                <a:sym typeface="Symbol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sym typeface="Symbol"/>
              </a:rPr>
              <a:t>일반각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로 정의되는 반경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1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인 원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(=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단위 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)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궤도에서</a:t>
            </a:r>
            <a:r>
              <a:rPr lang="ko-KR" altLang="en-US" sz="1600" dirty="0" smtClean="0"/>
              <a:t> 정의됨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b="0" dirty="0" smtClean="0"/>
              <a:t>즉</a:t>
            </a:r>
            <a:r>
              <a:rPr lang="en-US" altLang="ko-KR" sz="1600" b="0" dirty="0" smtClean="0"/>
              <a:t>, </a:t>
            </a:r>
            <a:r>
              <a:rPr lang="en-US" altLang="ko-KR" sz="1600" b="0" dirty="0" err="1" smtClean="0"/>
              <a:t>cos</a:t>
            </a:r>
            <a:r>
              <a:rPr lang="en-US" altLang="ko-KR" sz="1600" b="0" dirty="0" smtClean="0"/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</a:t>
            </a:r>
            <a:r>
              <a:rPr lang="ko-KR" altLang="en-US" sz="1600" dirty="0">
                <a:sym typeface="Symbol"/>
              </a:rPr>
              <a:t> </a:t>
            </a:r>
            <a:r>
              <a:rPr lang="ko-KR" altLang="en-US" sz="1600" dirty="0" smtClean="0">
                <a:sym typeface="Symbol"/>
              </a:rPr>
              <a:t>는 단위 원의 </a:t>
            </a:r>
            <a:r>
              <a:rPr lang="en-US" altLang="ko-KR" sz="1600" dirty="0" smtClean="0">
                <a:sym typeface="Symbol"/>
              </a:rPr>
              <a:t>x </a:t>
            </a:r>
            <a:r>
              <a:rPr lang="ko-KR" altLang="en-US" sz="1600" dirty="0" smtClean="0">
                <a:sym typeface="Symbol"/>
              </a:rPr>
              <a:t>좌표</a:t>
            </a:r>
            <a:r>
              <a:rPr lang="en-US" altLang="ko-KR" sz="1600" dirty="0" smtClean="0">
                <a:sym typeface="Symbol"/>
              </a:rPr>
              <a:t>, sin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Symbol"/>
              </a:rPr>
              <a:t></a:t>
            </a:r>
            <a:r>
              <a:rPr lang="ko-KR" altLang="en-US" sz="1600" dirty="0" smtClean="0">
                <a:sym typeface="Symbol"/>
              </a:rPr>
              <a:t>는 </a:t>
            </a:r>
            <a:r>
              <a:rPr lang="en-US" altLang="ko-KR" sz="1600" dirty="0" smtClean="0">
                <a:sym typeface="Symbol"/>
              </a:rPr>
              <a:t>y </a:t>
            </a:r>
            <a:r>
              <a:rPr lang="ko-KR" altLang="en-US" sz="1600" dirty="0" smtClean="0">
                <a:sym typeface="Symbol"/>
              </a:rPr>
              <a:t>좌표로 정의됨</a:t>
            </a:r>
            <a:r>
              <a:rPr lang="en-US" altLang="ko-KR" sz="1600" dirty="0" smtClean="0">
                <a:sym typeface="Symbol"/>
              </a:rPr>
              <a:t>.</a:t>
            </a:r>
            <a:endParaRPr lang="en-US" altLang="ko-KR" sz="1600" dirty="0"/>
          </a:p>
        </p:txBody>
      </p:sp>
      <p:sp>
        <p:nvSpPr>
          <p:cNvPr id="53" name="직사각형 52"/>
          <p:cNvSpPr/>
          <p:nvPr/>
        </p:nvSpPr>
        <p:spPr>
          <a:xfrm>
            <a:off x="2468942" y="6143818"/>
            <a:ext cx="5700491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질문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cos</a:t>
            </a:r>
            <a:r>
              <a:rPr lang="en-US" altLang="ko-KR" sz="1600" dirty="0" smtClean="0"/>
              <a:t> 0</a:t>
            </a:r>
            <a:r>
              <a:rPr lang="en-US" altLang="ko-KR" sz="1600" baseline="30000" dirty="0" smtClean="0"/>
              <a:t>o</a:t>
            </a:r>
            <a:r>
              <a:rPr lang="en-US" altLang="ko-KR" sz="1600" dirty="0" smtClean="0"/>
              <a:t> = ?, sin 0</a:t>
            </a:r>
            <a:r>
              <a:rPr lang="en-US" altLang="ko-KR" sz="1600" baseline="30000" dirty="0" smtClean="0"/>
              <a:t>o</a:t>
            </a:r>
            <a:r>
              <a:rPr lang="en-US" altLang="ko-KR" sz="1600" dirty="0" smtClean="0"/>
              <a:t> = ?, </a:t>
            </a:r>
            <a:r>
              <a:rPr lang="en-US" altLang="ko-KR" sz="1600" dirty="0" err="1" smtClean="0"/>
              <a:t>cos</a:t>
            </a:r>
            <a:r>
              <a:rPr lang="en-US" altLang="ko-KR" sz="1600" dirty="0" smtClean="0"/>
              <a:t> 90</a:t>
            </a:r>
            <a:r>
              <a:rPr lang="en-US" altLang="ko-KR" sz="1600" baseline="30000" dirty="0" smtClean="0"/>
              <a:t>o</a:t>
            </a:r>
            <a:r>
              <a:rPr lang="en-US" altLang="ko-KR" sz="1600" dirty="0" smtClean="0"/>
              <a:t> =?, </a:t>
            </a:r>
            <a:r>
              <a:rPr lang="en-US" altLang="ko-KR" sz="1600" dirty="0" err="1" smtClean="0"/>
              <a:t>cos</a:t>
            </a:r>
            <a:r>
              <a:rPr lang="en-US" altLang="ko-KR" sz="1600" dirty="0" smtClean="0"/>
              <a:t> 180</a:t>
            </a:r>
            <a:r>
              <a:rPr lang="en-US" altLang="ko-KR" sz="1600" baseline="30000" dirty="0" smtClean="0"/>
              <a:t>o</a:t>
            </a:r>
            <a:r>
              <a:rPr lang="en-US" altLang="ko-KR" sz="1600" dirty="0" smtClean="0"/>
              <a:t> =?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3309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000"/>
                    </a14:imgEffect>
                    <a14:imgEffect>
                      <a14:brightnessContrast bright="17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03" t="14913" b="9533"/>
          <a:stretch/>
        </p:blipFill>
        <p:spPr bwMode="auto">
          <a:xfrm>
            <a:off x="755576" y="1340768"/>
            <a:ext cx="5426248" cy="435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79574" y="3317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삼각함수와 파동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02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79574" y="3317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1.4.2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벡터란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 ---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참고자료 참조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939318" y="2050976"/>
            <a:ext cx="180000" cy="180000"/>
            <a:chOff x="1331640" y="1628800"/>
            <a:chExt cx="144000" cy="216024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1331640" y="1628800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1331640" y="1837329"/>
              <a:ext cx="1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155318" y="2082334"/>
            <a:ext cx="350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에너지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키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몸무게 등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1098" y="1579444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scalar 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5318" y="3933056"/>
            <a:ext cx="6617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속도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가속도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힘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회전 각속도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토오크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회전력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),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변위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전기장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자기장 등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51098" y="3430166"/>
            <a:ext cx="2652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vector :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크기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방향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39318" y="3933116"/>
            <a:ext cx="180000" cy="180000"/>
            <a:chOff x="1331640" y="1628800"/>
            <a:chExt cx="144000" cy="216024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1331640" y="1628800"/>
              <a:ext cx="0" cy="2160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H="1">
              <a:off x="1331640" y="1837329"/>
              <a:ext cx="144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86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611945" y="2326395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운동방정식 풀</a:t>
            </a:r>
            <a:r>
              <a:rPr lang="ko-KR" altLang="en-US" dirty="0"/>
              <a:t>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269128" y="2794485"/>
                <a:ext cx="2755178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𝑓𝑖𝑛𝑑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ko-KR" altLang="en-US" b="1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 dirty="0" smtClean="0">
                            <a:latin typeface="Cambria Math"/>
                          </a:rPr>
                          <m:t>𝑭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1" i="1" smtClean="0">
                        <a:latin typeface="Cambria Math"/>
                      </a:rPr>
                      <m:t>𝒂𝒕</m:t>
                    </m:r>
                    <m:r>
                      <a:rPr lang="en-US" altLang="ko-KR" b="1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ko-KR" altLang="en-US" b="1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 dirty="0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ko-KR" b="1" i="1" dirty="0" smtClean="0">
                        <a:latin typeface="Cambria Math"/>
                      </a:rPr>
                      <m:t> = (</m:t>
                    </m:r>
                    <m:r>
                      <a:rPr lang="en-US" altLang="ko-KR" b="1" i="1" dirty="0" smtClean="0">
                        <a:latin typeface="Cambria Math"/>
                      </a:rPr>
                      <m:t>𝒙𝒊</m:t>
                    </m:r>
                    <m:r>
                      <a:rPr lang="en-US" altLang="ko-KR" b="1" i="1" dirty="0" smtClean="0">
                        <a:latin typeface="Cambria Math"/>
                      </a:rPr>
                      <m:t>, </m:t>
                    </m:r>
                    <m:r>
                      <a:rPr lang="en-US" altLang="ko-KR" b="1" i="1" dirty="0" smtClean="0">
                        <a:latin typeface="Cambria Math"/>
                      </a:rPr>
                      <m:t>𝒚𝒊</m:t>
                    </m:r>
                    <m:r>
                      <a:rPr lang="en-US" altLang="ko-KR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28" y="2794485"/>
                <a:ext cx="2755178" cy="402931"/>
              </a:xfrm>
              <a:prstGeom prst="rect">
                <a:avLst/>
              </a:prstGeom>
              <a:blipFill rotWithShape="1">
                <a:blip r:embed="rId3"/>
                <a:stretch>
                  <a:fillRect l="-1770" t="-2985" b="-179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54862" y="3279957"/>
                <a:ext cx="206191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②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𝑓𝑖𝑛𝑑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ko-KR" altLang="en-US" b="1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 dirty="0" smtClean="0">
                            <a:latin typeface="Cambria Math"/>
                          </a:rPr>
                          <m:t>𝑽</m:t>
                        </m:r>
                      </m:e>
                    </m:acc>
                    <m:r>
                      <a:rPr lang="en-US" altLang="ko-KR" b="1" i="1" dirty="0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𝑎𝑓𝑡𝑒𝑟</m:t>
                    </m:r>
                    <m:r>
                      <m:rPr>
                        <m:nor/>
                      </m:rPr>
                      <a:rPr lang="en-US" altLang="ko-KR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2" y="3279957"/>
                <a:ext cx="2061911" cy="402931"/>
              </a:xfrm>
              <a:prstGeom prst="rect">
                <a:avLst/>
              </a:prstGeom>
              <a:blipFill rotWithShape="1">
                <a:blip r:embed="rId4"/>
                <a:stretch>
                  <a:fillRect l="-2663" t="-3030" b="-1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686910" y="3559535"/>
                <a:ext cx="2432141" cy="485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910" y="3559535"/>
                <a:ext cx="2432141" cy="48564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686910" y="3963277"/>
                <a:ext cx="2453813" cy="502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 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𝑚</m:t>
                        </m:r>
                      </m:den>
                    </m:f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910" y="3963277"/>
                <a:ext cx="2453813" cy="5023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1254862" y="4540423"/>
                <a:ext cx="2045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③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𝑓𝑖𝑛𝑑</m:t>
                    </m:r>
                    <m:r>
                      <a:rPr lang="en-US" altLang="ko-KR" b="1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ko-KR" altLang="en-US" b="1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1" i="1" dirty="0" smtClean="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en-US" altLang="ko-KR" b="0" i="1" smtClean="0">
                        <a:latin typeface="Cambria Math"/>
                      </a:rPr>
                      <m:t>𝑎𝑓𝑡𝑒𝑟</m:t>
                    </m:r>
                    <m:r>
                      <m:rPr>
                        <m:nor/>
                      </m:rPr>
                      <a:rPr lang="en-US" altLang="ko-KR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2" y="4540423"/>
                <a:ext cx="204588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687" t="-11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686910" y="4863468"/>
                <a:ext cx="2586093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  <m:r>
                          <a:rPr lang="en-US" altLang="ko-KR" i="1">
                            <a:latin typeface="Cambria Math"/>
                          </a:rPr>
                          <m:t> (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910" y="4863468"/>
                <a:ext cx="2586093" cy="396006"/>
              </a:xfrm>
              <a:prstGeom prst="rect">
                <a:avLst/>
              </a:prstGeom>
              <a:blipFill rotWithShape="1"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686910" y="5193234"/>
                <a:ext cx="2597058" cy="3960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i="1">
                            <a:latin typeface="Cambria Math"/>
                          </a:rPr>
                          <m:t> (</m:t>
                        </m:r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  <m:r>
                          <a:rPr lang="en-US" altLang="ko-KR" i="1">
                            <a:latin typeface="Cambria Math"/>
                          </a:rPr>
                          <m:t>+1)</m:t>
                        </m:r>
                      </m:sub>
                    </m:sSub>
                    <m:r>
                      <m:rPr>
                        <m:nor/>
                      </m:rPr>
                      <a:rPr lang="en-US" altLang="ko-KR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l-GR" altLang="ko-KR"/>
                      <m:t>Δ</m:t>
                    </m:r>
                    <m:r>
                      <a:rPr lang="en-US" altLang="ko-KR" b="0" i="1">
                        <a:latin typeface="Cambria Math"/>
                      </a:rPr>
                      <m:t>𝑡</m:t>
                    </m:r>
                  </m:oMath>
                </a14:m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910" y="5193234"/>
                <a:ext cx="2597058" cy="396006"/>
              </a:xfrm>
              <a:prstGeom prst="rect">
                <a:avLst/>
              </a:prstGeom>
              <a:blipFill rotWithShape="1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531974" y="4841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정리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뉴튼의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운동 방정식 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0200" y="945779"/>
                <a:ext cx="8046256" cy="110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뉴튼의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법칙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/>
                            <a:ea typeface="맑은 고딕" pitchFamily="50" charset="-127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m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/>
                            <a:ea typeface="맑은 고딕" pitchFamily="50" charset="-127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2000" b="0" i="1" baseline="30000" smtClean="0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𝑥</m:t>
                            </m:r>
                          </m:e>
                        </m:acc>
                      </m:num>
                      <m:den>
                        <m: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2000" b="0" i="1" baseline="30000" smtClean="0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/>
                            <a:ea typeface="맑은 고딕" pitchFamily="50" charset="-127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 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위치에서 물체에 작용하는 힘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i="1" dirty="0">
                            <a:latin typeface="Cambria Math"/>
                            <a:ea typeface="맑은 고딕" pitchFamily="50" charset="-127"/>
                          </a:rPr>
                          <m:t>𝐹</m:t>
                        </m:r>
                      </m:e>
                    </m:acc>
                  </m:oMath>
                </a14:m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를 알면 물체의 움직임을 구할 수 있음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  <a:sym typeface="Wingdings" pitchFamily="2" charset="2"/>
                  </a:rPr>
                  <a:t> </a:t>
                </a:r>
                <a:endParaRPr lang="en-US" altLang="ko-KR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00" y="945779"/>
                <a:ext cx="8046256" cy="1107098"/>
              </a:xfrm>
              <a:prstGeom prst="rect">
                <a:avLst/>
              </a:prstGeom>
              <a:blipFill rotWithShape="1">
                <a:blip r:embed="rId10"/>
                <a:stretch>
                  <a:fillRect l="-606" b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자유형 1"/>
          <p:cNvSpPr/>
          <p:nvPr/>
        </p:nvSpPr>
        <p:spPr>
          <a:xfrm>
            <a:off x="971600" y="3067477"/>
            <a:ext cx="362188" cy="2077278"/>
          </a:xfrm>
          <a:custGeom>
            <a:avLst/>
            <a:gdLst>
              <a:gd name="connsiteX0" fmla="*/ 546652 w 546652"/>
              <a:gd name="connsiteY0" fmla="*/ 2077278 h 2077278"/>
              <a:gd name="connsiteX1" fmla="*/ 0 w 546652"/>
              <a:gd name="connsiteY1" fmla="*/ 2077278 h 2077278"/>
              <a:gd name="connsiteX2" fmla="*/ 9939 w 546652"/>
              <a:gd name="connsiteY2" fmla="*/ 0 h 2077278"/>
              <a:gd name="connsiteX3" fmla="*/ 427382 w 546652"/>
              <a:gd name="connsiteY3" fmla="*/ 0 h 207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652" h="2077278">
                <a:moveTo>
                  <a:pt x="546652" y="2077278"/>
                </a:moveTo>
                <a:lnTo>
                  <a:pt x="0" y="2077278"/>
                </a:lnTo>
                <a:lnTo>
                  <a:pt x="9939" y="0"/>
                </a:lnTo>
                <a:lnTo>
                  <a:pt x="427382" y="0"/>
                </a:lnTo>
              </a:path>
            </a:pathLst>
          </a:custGeom>
          <a:noFill/>
          <a:ln w="22225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3712" y="380235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 = i+1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004048" y="2237032"/>
            <a:ext cx="3890667" cy="4457254"/>
            <a:chOff x="4209725" y="1499328"/>
            <a:chExt cx="4578235" cy="50108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3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8" b="11491"/>
            <a:stretch/>
          </p:blipFill>
          <p:spPr>
            <a:xfrm>
              <a:off x="4209725" y="1499328"/>
              <a:ext cx="4578235" cy="281867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35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80" b="16368"/>
            <a:stretch/>
          </p:blipFill>
          <p:spPr>
            <a:xfrm>
              <a:off x="4209725" y="4318001"/>
              <a:ext cx="4578235" cy="2192130"/>
            </a:xfrm>
            <a:prstGeom prst="rect">
              <a:avLst/>
            </a:prstGeom>
          </p:spPr>
        </p:pic>
      </p:grpSp>
      <p:sp>
        <p:nvSpPr>
          <p:cNvPr id="8" name="자유형 7"/>
          <p:cNvSpPr/>
          <p:nvPr/>
        </p:nvSpPr>
        <p:spPr>
          <a:xfrm>
            <a:off x="956276" y="5188975"/>
            <a:ext cx="755023" cy="1123122"/>
          </a:xfrm>
          <a:custGeom>
            <a:avLst/>
            <a:gdLst>
              <a:gd name="connsiteX0" fmla="*/ 49345 w 781527"/>
              <a:gd name="connsiteY0" fmla="*/ 0 h 1133142"/>
              <a:gd name="connsiteX1" fmla="*/ 29467 w 781527"/>
              <a:gd name="connsiteY1" fmla="*/ 626166 h 1133142"/>
              <a:gd name="connsiteX2" fmla="*/ 397214 w 781527"/>
              <a:gd name="connsiteY2" fmla="*/ 1063487 h 1133142"/>
              <a:gd name="connsiteX3" fmla="*/ 755023 w 781527"/>
              <a:gd name="connsiteY3" fmla="*/ 1123122 h 1133142"/>
              <a:gd name="connsiteX4" fmla="*/ 755023 w 781527"/>
              <a:gd name="connsiteY4" fmla="*/ 1133061 h 1133142"/>
              <a:gd name="connsiteX0" fmla="*/ 49345 w 755023"/>
              <a:gd name="connsiteY0" fmla="*/ 0 h 1123122"/>
              <a:gd name="connsiteX1" fmla="*/ 29467 w 755023"/>
              <a:gd name="connsiteY1" fmla="*/ 626166 h 1123122"/>
              <a:gd name="connsiteX2" fmla="*/ 397214 w 755023"/>
              <a:gd name="connsiteY2" fmla="*/ 1063487 h 1123122"/>
              <a:gd name="connsiteX3" fmla="*/ 755023 w 755023"/>
              <a:gd name="connsiteY3" fmla="*/ 1123122 h 112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023" h="1123122">
                <a:moveTo>
                  <a:pt x="49345" y="0"/>
                </a:moveTo>
                <a:cubicBezTo>
                  <a:pt x="10417" y="224459"/>
                  <a:pt x="-28511" y="448918"/>
                  <a:pt x="29467" y="626166"/>
                </a:cubicBezTo>
                <a:cubicBezTo>
                  <a:pt x="87445" y="803414"/>
                  <a:pt x="276288" y="980661"/>
                  <a:pt x="397214" y="1063487"/>
                </a:cubicBezTo>
                <a:cubicBezTo>
                  <a:pt x="518140" y="1146313"/>
                  <a:pt x="695388" y="1111526"/>
                  <a:pt x="755023" y="1123122"/>
                </a:cubicBezTo>
              </a:path>
            </a:pathLst>
          </a:custGeom>
          <a:noFill/>
          <a:ln w="15875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817525" y="6127431"/>
            <a:ext cx="20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시간구간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looping </a:t>
            </a:r>
            <a:r>
              <a:rPr lang="ko-KR" altLang="en-US" dirty="0" smtClean="0"/>
              <a:t>시행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08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531974" y="484114"/>
            <a:ext cx="8255986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/>
            </a:lvl1pPr>
          </a:lstStyle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실습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케플러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운동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0200" y="945779"/>
                <a:ext cx="8046256" cy="668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뉴튼의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2</a:t>
                </a:r>
                <a:r>
                  <a:rPr lang="ko-KR" altLang="en-US" dirty="0" smtClean="0">
                    <a:latin typeface="맑은 고딕" pitchFamily="50" charset="-127"/>
                    <a:ea typeface="맑은 고딕" pitchFamily="50" charset="-127"/>
                  </a:rPr>
                  <a:t>법칙 </a:t>
                </a:r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 smtClean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/>
                            <a:ea typeface="맑은 고딕" pitchFamily="50" charset="-127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m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dirty="0">
                            <a:latin typeface="Cambria Math"/>
                            <a:ea typeface="맑은 고딕" pitchFamily="50" charset="-127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/>
                            <a:ea typeface="맑은 고딕" pitchFamily="50" charset="-127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= 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2000" b="0" i="1" baseline="30000" smtClean="0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ko-KR" sz="2000" i="1">
                                <a:latin typeface="Cambria Math"/>
                                <a:ea typeface="맑은 고딕" pitchFamily="50" charset="-127"/>
                              </a:rPr>
                            </m:ctrlPr>
                          </m:accPr>
                          <m:e>
                            <m:r>
                              <a:rPr lang="en-US" altLang="ko-KR" sz="2000" b="0" i="1" smtClean="0">
                                <a:latin typeface="Cambria Math"/>
                                <a:ea typeface="맑은 고딕" pitchFamily="50" charset="-127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ko-KR" sz="2000" i="1" smtClean="0">
                            <a:latin typeface="Cambria Math"/>
                            <a:ea typeface="맑은 고딕" pitchFamily="50" charset="-127"/>
                          </a:rPr>
                          <m:t>𝑑</m:t>
                        </m:r>
                        <m:r>
                          <a:rPr lang="en-US" altLang="ko-KR" sz="2000" b="0" i="1" smtClean="0">
                            <a:latin typeface="Cambria Math"/>
                            <a:ea typeface="맑은 고딕" pitchFamily="50" charset="-127"/>
                          </a:rPr>
                          <m:t>𝑡</m:t>
                        </m:r>
                        <m:r>
                          <a:rPr lang="en-US" altLang="ko-KR" sz="2000" b="0" i="1" baseline="30000" smtClean="0">
                            <a:latin typeface="Cambria Math"/>
                            <a:ea typeface="맑은 고딕" pitchFamily="50" charset="-127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 smtClean="0">
                    <a:latin typeface="맑은 고딕" pitchFamily="50" charset="-127"/>
                    <a:ea typeface="맑은 고딕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00" y="945779"/>
                <a:ext cx="8046256" cy="668132"/>
              </a:xfrm>
              <a:prstGeom prst="rect">
                <a:avLst/>
              </a:prstGeom>
              <a:blipFill rotWithShape="1">
                <a:blip r:embed="rId3"/>
                <a:stretch>
                  <a:fillRect l="-606"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/>
          <p:cNvSpPr/>
          <p:nvPr/>
        </p:nvSpPr>
        <p:spPr>
          <a:xfrm>
            <a:off x="1619672" y="3212976"/>
            <a:ext cx="144016" cy="1440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085798" y="2420888"/>
            <a:ext cx="2304256" cy="17281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71800" y="3212976"/>
            <a:ext cx="144016" cy="14401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H="1">
            <a:off x="2924961" y="2584717"/>
            <a:ext cx="43205" cy="4320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59632" y="2905199"/>
            <a:ext cx="924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sun (M)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2854" y="2146105"/>
            <a:ext cx="1139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planet (m)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1668266" y="2598699"/>
            <a:ext cx="1241455" cy="681417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61992" y="2650181"/>
                <a:ext cx="4438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b="1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/>
                              <a:ea typeface="맑은 고딕" pitchFamily="50" charset="-127"/>
                            </a:rPr>
                            <m:t>𝒓</m:t>
                          </m:r>
                        </m:e>
                      </m:acc>
                    </m:oMath>
                  </m:oMathPara>
                </a14:m>
                <a:endParaRPr lang="ko-KR" altLang="en-US" sz="14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992" y="2650181"/>
                <a:ext cx="443861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화살표 연결선 7"/>
          <p:cNvCxnSpPr/>
          <p:nvPr/>
        </p:nvCxnSpPr>
        <p:spPr>
          <a:xfrm flipH="1">
            <a:off x="2415209" y="2650181"/>
            <a:ext cx="516114" cy="2892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43963" y="2735022"/>
                <a:ext cx="443861" cy="333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ko-KR" altLang="en-US" sz="1400" b="1" i="1" smtClean="0">
                              <a:latin typeface="Cambria Math"/>
                              <a:ea typeface="맑은 고딕" pitchFamily="50" charset="-127"/>
                            </a:rPr>
                          </m:ctrlPr>
                        </m:accPr>
                        <m:e>
                          <m:r>
                            <a:rPr lang="en-US" altLang="ko-KR" sz="1400" b="1" i="1" smtClean="0">
                              <a:latin typeface="Cambria Math"/>
                              <a:ea typeface="맑은 고딕" pitchFamily="50" charset="-127"/>
                            </a:rPr>
                            <m:t>𝑭</m:t>
                          </m:r>
                        </m:e>
                      </m:acc>
                    </m:oMath>
                  </m:oMathPara>
                </a14:m>
                <a:endParaRPr lang="ko-KR" altLang="en-US" sz="14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63" y="2735022"/>
                <a:ext cx="443861" cy="33393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915816" y="2383605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(x(t),y(t))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14458" y="3409255"/>
            <a:ext cx="565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(0,0)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758077" y="3285920"/>
            <a:ext cx="3214511" cy="1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1702515" y="1892622"/>
            <a:ext cx="0" cy="2544490"/>
          </a:xfrm>
          <a:prstGeom prst="line">
            <a:avLst/>
          </a:prstGeom>
          <a:ln w="952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58624" y="3285921"/>
            <a:ext cx="413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x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15884" y="1992216"/>
            <a:ext cx="413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54"/>
          <a:stretch/>
        </p:blipFill>
        <p:spPr>
          <a:xfrm rot="5400000">
            <a:off x="4586240" y="1846564"/>
            <a:ext cx="3564001" cy="343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3528" y="332656"/>
            <a:ext cx="8424936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교재</a:t>
            </a:r>
            <a:endParaRPr lang="en-US" altLang="ko-KR" sz="28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Ø"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주 교재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Serway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일반물리학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판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</a:rPr>
              <a:t>북스힐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부 교재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1. Head First Physics, </a:t>
            </a:r>
            <a:r>
              <a:rPr lang="ko-KR" altLang="en-US" sz="24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한빛미디어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        2.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파인만의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물리학강의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3384"/>
            <a:ext cx="7570226" cy="3147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165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3528" y="332656"/>
            <a:ext cx="8424936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교시 </a:t>
            </a:r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물리학 개론 및 힘과 운동</a:t>
            </a:r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물리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for software –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물리엔진 설계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indent="541338"/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과정 목표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indent="541338"/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물리학의 역사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정의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indent="541338"/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1.3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물리학 기본 요소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indent="541338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길이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질량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시간의 표준</a:t>
            </a:r>
          </a:p>
          <a:p>
            <a:pPr indent="541338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물질의 구성 요소</a:t>
            </a:r>
          </a:p>
          <a:p>
            <a:pPr indent="541338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차원 분석</a:t>
            </a:r>
          </a:p>
          <a:p>
            <a:pPr indent="541338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단위의 변환</a:t>
            </a: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1.4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삼각함수와 벡터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6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1166813" y="84296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ko-KR" altLang="ko-KR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15742" y="373580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1.1 Physics for Software &amp;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과정 목표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264135"/>
            <a:ext cx="8254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앵그리버드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u="sng" dirty="0">
                <a:latin typeface="맑은 고딕" pitchFamily="50" charset="-127"/>
                <a:ea typeface="맑은 고딕" pitchFamily="50" charset="-127"/>
                <a:hlinkClick r:id="rId3"/>
              </a:rPr>
              <a:t>http://chrome.angrybirds.com/</a:t>
            </a:r>
            <a:endParaRPr lang="en-US" altLang="ko-KR" u="sng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NEXT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엔진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4"/>
              </a:rPr>
              <a:t>http://physicsengine.nhnnext.org/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680" y="1700808"/>
            <a:ext cx="4609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Key Words :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중력장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탄성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충돌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회전운동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4869160"/>
            <a:ext cx="7660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과정목표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물리계의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운동방정식으로부터 운동을 구현할 수 있는 물리엔진 설계 능력 배양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70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15742" y="373580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물리학의 정의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역사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052736"/>
            <a:ext cx="8254361" cy="489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물리학의 정의 </a:t>
            </a:r>
            <a:endParaRPr lang="en-US" altLang="ko-KR" b="1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우주의 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연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현상을 힘과 에너지로 설명하는 학문</a:t>
            </a:r>
            <a:endParaRPr lang="en-US" altLang="ko-KR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endParaRPr lang="en-US" altLang="ko-KR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물리로 규명하는 문제들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왜 하늘은 파란가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달에서의 하늘은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무슨색일까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무지개는 왜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빨주노초파남보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인가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망원경의 원리는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행성은 타원궤도 운동을 하는가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지구 중력장에서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하늘로 쏘여진 물체는 왜 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 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포물선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궤도 운동을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하는가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인공위성을 궤도에 진입시키기 위한 발사 조건은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우주의 기원은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우주의 크기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우주를 구성하는 기초 입자는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(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Elimentary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Particles)?</a:t>
            </a: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항성의 에너지원은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핵융합 발전은 가능한가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반도체란 무엇인가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다이오드 원리는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트랜지스터 원리는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?</a:t>
            </a:r>
          </a:p>
          <a:p>
            <a:pPr>
              <a:lnSpc>
                <a:spcPct val="11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근대물리의 역사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10000"/>
              </a:lnSpc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르네상스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시대의 과학적 우주 관측 결과로부터 천동설이 배척되고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지동설이 받아들여지면서 근대 물리학은 시작되었음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우주를 움직이는 근본 힘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즉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중력이 규명되면서 뉴턴에 의한 역학 체계가 완성됨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endParaRPr lang="en-US" altLang="ko-KR" sz="1600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96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15742" y="373580"/>
            <a:ext cx="8306163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중세의 우주관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천동설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4678" y="1268760"/>
            <a:ext cx="85098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고대 그리스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~15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세기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스콜라주의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신을 중심으로 한 세계관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물질적 혹은 추상적인 방법론으로 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관찰 또는 연구하지 않고 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언제나 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기독교의 신앙에 따라 해결하고자 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노력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아리스토텔레스  천동설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(BC 4C)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프톨레마이오스의 수정된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천동설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(AD 2C)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76" y="3813820"/>
            <a:ext cx="5829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75" y="1126689"/>
            <a:ext cx="3600400" cy="34242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340" y="188640"/>
            <a:ext cx="651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코페르니쿠스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(1473~1543)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의 지동설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: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491" y="954062"/>
            <a:ext cx="561662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천체</a:t>
            </a:r>
            <a:r>
              <a:rPr lang="ko-KR" altLang="ko-KR" b="1" dirty="0" smtClean="0">
                <a:latin typeface="맑은 고딕" pitchFamily="50" charset="-127"/>
                <a:ea typeface="맑은 고딕" pitchFamily="50" charset="-127"/>
              </a:rPr>
              <a:t>관측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으로부터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궤도 </a:t>
            </a:r>
            <a:r>
              <a:rPr lang="ko-KR" altLang="ko-KR" b="1" dirty="0">
                <a:latin typeface="맑은 고딕" pitchFamily="50" charset="-127"/>
                <a:ea typeface="맑은 고딕" pitchFamily="50" charset="-127"/>
              </a:rPr>
              <a:t>계산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시행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근대</a:t>
            </a:r>
            <a:r>
              <a:rPr lang="ko-KR" altLang="ko-KR" dirty="0" err="1" smtClean="0">
                <a:latin typeface="맑은 고딕" pitchFamily="50" charset="-127"/>
                <a:ea typeface="맑은 고딕" pitchFamily="50" charset="-127"/>
              </a:rPr>
              <a:t>천문가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프톨레마이우스의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천동설에서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당시의 관측의 결과를 토대로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지구와 </a:t>
            </a:r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태양의 위치를 바꿈으로써 지구가 더 이상 우주의 중심이 아님을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천명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함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85750" indent="-285750">
              <a:buFont typeface="Wingdings"/>
              <a:buChar char="à"/>
            </a:pP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지동설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: “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천체의 회전에 관하여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” @1543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년</a:t>
            </a:r>
            <a:r>
              <a:rPr lang="ko-KR" altLang="en-US" b="1" baseline="30000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</a:t>
            </a:r>
            <a:r>
              <a:rPr lang="en-US" altLang="ko-KR" b="1" baseline="30000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1,2)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9" y="2966724"/>
            <a:ext cx="2857500" cy="26384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82" y="3487083"/>
            <a:ext cx="3560301" cy="3019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082" y="6093729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1) 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코페르니쿠스적 전환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”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: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기존의 틀을 깨는 대담하고 획기적인 생각을 이름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주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2)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태양중심설로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아직 천문학 관측결과와 완벽히 부합한 것은 아님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후세의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케플러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갈릴레이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뉴턴 등에 의해 수정 보완됨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.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83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7092" y="188640"/>
            <a:ext cx="571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갈릴레오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갈릴레이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(1564~1642)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03" y="748749"/>
            <a:ext cx="834425" cy="10240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5013176"/>
            <a:ext cx="597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4"/>
              </a:rPr>
              <a:t>http://user.chol.com/~nlmok/xe/newmechanics/10849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5589240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지동설을 이용한 설명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8" y="2537764"/>
            <a:ext cx="2941129" cy="15772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1600" y="6093296"/>
            <a:ext cx="597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hlinkClick r:id="rId6"/>
              </a:rPr>
              <a:t>http://user.chol.com/~nlmok/xe/newmechanics/10698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4581128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천동설로는 설명이 되지 않음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 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5816" y="871031"/>
            <a:ext cx="583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>
                <a:latin typeface="맑은 고딕" pitchFamily="50" charset="-127"/>
                <a:ea typeface="맑은 고딕" pitchFamily="50" charset="-127"/>
              </a:rPr>
              <a:t>1609년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망원경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의한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천체 관측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baseline="30000" dirty="0" smtClean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baseline="300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금성의 위상변화로부터 </a:t>
            </a:r>
            <a:r>
              <a:rPr lang="ko-KR" altLang="ko-KR" dirty="0" smtClean="0">
                <a:latin typeface="맑은 고딕" pitchFamily="50" charset="-127"/>
                <a:ea typeface="맑은 고딕" pitchFamily="50" charset="-127"/>
              </a:rPr>
              <a:t>코페르니쿠스의 지동설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입증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768" y="198884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금성의 위상 변화 관찰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800" y="6488668"/>
            <a:ext cx="72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주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금성 이외에도 태양흑점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달의 반점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목성 위성 등을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만원경으로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관측한 근대 천문학자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50" y="1560565"/>
            <a:ext cx="459608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1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6232</TotalTime>
  <Words>2242</Words>
  <Application>Microsoft Office PowerPoint</Application>
  <PresentationFormat>화면 슬라이드 쇼(4:3)</PresentationFormat>
  <Paragraphs>314</Paragraphs>
  <Slides>29</Slides>
  <Notes>20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기류</vt:lpstr>
      <vt:lpstr>수식</vt:lpstr>
      <vt:lpstr>Equation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대한민국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뽀네집</dc:creator>
  <cp:lastModifiedBy>next</cp:lastModifiedBy>
  <cp:revision>440</cp:revision>
  <cp:lastPrinted>2013-10-10T06:53:17Z</cp:lastPrinted>
  <dcterms:created xsi:type="dcterms:W3CDTF">2009-02-19T16:55:42Z</dcterms:created>
  <dcterms:modified xsi:type="dcterms:W3CDTF">2014-07-10T09:26:15Z</dcterms:modified>
</cp:coreProperties>
</file>